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354" r:id="rId3"/>
    <p:sldId id="373" r:id="rId4"/>
    <p:sldId id="374" r:id="rId5"/>
    <p:sldId id="371" r:id="rId6"/>
    <p:sldId id="372" r:id="rId7"/>
    <p:sldId id="369" r:id="rId8"/>
    <p:sldId id="345" r:id="rId9"/>
    <p:sldId id="324" r:id="rId10"/>
    <p:sldId id="350" r:id="rId11"/>
    <p:sldId id="261" r:id="rId12"/>
    <p:sldId id="262" r:id="rId13"/>
    <p:sldId id="263" r:id="rId14"/>
    <p:sldId id="265" r:id="rId15"/>
    <p:sldId id="267" r:id="rId16"/>
    <p:sldId id="272" r:id="rId17"/>
    <p:sldId id="271" r:id="rId18"/>
    <p:sldId id="268" r:id="rId19"/>
    <p:sldId id="269" r:id="rId20"/>
    <p:sldId id="306" r:id="rId21"/>
    <p:sldId id="270" r:id="rId22"/>
    <p:sldId id="274" r:id="rId23"/>
    <p:sldId id="351" r:id="rId24"/>
    <p:sldId id="357" r:id="rId25"/>
    <p:sldId id="358" r:id="rId26"/>
    <p:sldId id="359" r:id="rId27"/>
    <p:sldId id="360" r:id="rId28"/>
    <p:sldId id="361" r:id="rId29"/>
    <p:sldId id="362" r:id="rId30"/>
    <p:sldId id="363" r:id="rId31"/>
    <p:sldId id="308" r:id="rId32"/>
    <p:sldId id="339" r:id="rId33"/>
    <p:sldId id="367" r:id="rId34"/>
    <p:sldId id="341" r:id="rId35"/>
    <p:sldId id="325" r:id="rId36"/>
    <p:sldId id="317" r:id="rId37"/>
    <p:sldId id="318" r:id="rId38"/>
    <p:sldId id="338" r:id="rId39"/>
    <p:sldId id="322" r:id="rId40"/>
    <p:sldId id="326" r:id="rId41"/>
    <p:sldId id="331" r:id="rId42"/>
    <p:sldId id="352" r:id="rId43"/>
    <p:sldId id="328" r:id="rId44"/>
    <p:sldId id="329" r:id="rId45"/>
    <p:sldId id="368" r:id="rId46"/>
    <p:sldId id="348" r:id="rId47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979" autoAdjust="0"/>
  </p:normalViewPr>
  <p:slideViewPr>
    <p:cSldViewPr>
      <p:cViewPr varScale="1">
        <p:scale>
          <a:sx n="91" d="100"/>
          <a:sy n="91" d="100"/>
        </p:scale>
        <p:origin x="972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7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kompetenciam&#233;r&#233;s%202019\kompm&#233;r&#233;s%20t&#225;bl&#225;zat%2020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kompetenciam&#233;r&#233;s%202019\kompm&#233;r&#233;s%20t&#225;bl&#225;zat%20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matematika 8.</a:t>
            </a:r>
            <a:r>
              <a:rPr lang="hu-HU"/>
              <a:t> évfolyam</a:t>
            </a:r>
            <a:r>
              <a:rPr lang="en-US"/>
              <a:t> 2019</a:t>
            </a:r>
          </a:p>
        </c:rich>
      </c:tx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Munka1!$A$7</c:f>
              <c:strCache>
                <c:ptCount val="1"/>
                <c:pt idx="0">
                  <c:v>matematika 8. 2019</c:v>
                </c:pt>
              </c:strCache>
            </c:strRef>
          </c:tx>
          <c:invertIfNegative val="0"/>
          <c:dLbls>
            <c:spPr>
              <a:solidFill>
                <a:srgbClr val="FFFF00">
                  <a:alpha val="50000"/>
                </a:srgbClr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(Munka1!$B$4,Munka1!$C$4,Munka1!$E$4,Munka1!$G$4,Munka1!$I$4,Munka1!$K$4,Munka1!$M$4)</c:f>
              <c:strCache>
                <c:ptCount val="7"/>
                <c:pt idx="0">
                  <c:v>országos</c:v>
                </c:pt>
                <c:pt idx="1">
                  <c:v>Vörösberény</c:v>
                </c:pt>
                <c:pt idx="2">
                  <c:v>városi ált. isk.</c:v>
                </c:pt>
                <c:pt idx="3">
                  <c:v>kis városi ált. isk.</c:v>
                </c:pt>
                <c:pt idx="4">
                  <c:v>megyeszékhelyi ált. isk.</c:v>
                </c:pt>
                <c:pt idx="5">
                  <c:v>budapesti ált. isk.</c:v>
                </c:pt>
                <c:pt idx="6">
                  <c:v>ált. isk.</c:v>
                </c:pt>
              </c:strCache>
            </c:strRef>
          </c:cat>
          <c:val>
            <c:numRef>
              <c:f>(Munka1!$B$7:$C$7,Munka1!$E$7,Munka1!$G$7,Munka1!$I$7,Munka1!$K$7,Munka1!$M$7)</c:f>
              <c:numCache>
                <c:formatCode>General</c:formatCode>
                <c:ptCount val="7"/>
                <c:pt idx="0">
                  <c:v>1624</c:v>
                </c:pt>
                <c:pt idx="1">
                  <c:v>1754</c:v>
                </c:pt>
                <c:pt idx="2">
                  <c:v>1599</c:v>
                </c:pt>
                <c:pt idx="3">
                  <c:v>1571</c:v>
                </c:pt>
                <c:pt idx="4">
                  <c:v>1642</c:v>
                </c:pt>
                <c:pt idx="5">
                  <c:v>1666</c:v>
                </c:pt>
                <c:pt idx="6">
                  <c:v>1607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4E-4B5F-A270-7FC46754A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8714464"/>
        <c:axId val="1"/>
        <c:axId val="0"/>
      </c:bar3DChart>
      <c:catAx>
        <c:axId val="288714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750"/>
          <c:min val="15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8714464"/>
        <c:crosses val="autoZero"/>
        <c:crossBetween val="between"/>
        <c:majorUnit val="50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szövegértés 8. </a:t>
            </a:r>
            <a:r>
              <a:rPr lang="hu-HU"/>
              <a:t>évfolyam </a:t>
            </a:r>
            <a:r>
              <a:rPr lang="en-US"/>
              <a:t>2019</a:t>
            </a:r>
          </a:p>
        </c:rich>
      </c:tx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Munka1!$A$9</c:f>
              <c:strCache>
                <c:ptCount val="1"/>
                <c:pt idx="0">
                  <c:v>szövegértés 8. 2019</c:v>
                </c:pt>
              </c:strCache>
            </c:strRef>
          </c:tx>
          <c:invertIfNegative val="0"/>
          <c:dLbls>
            <c:spPr>
              <a:solidFill>
                <a:srgbClr val="FFFF00">
                  <a:alpha val="50000"/>
                </a:srgbClr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(Munka1!$B$4,Munka1!$C$4,Munka1!$E$4,Munka1!$G$4,Munka1!$I$4,Munka1!$K$4,Munka1!$M$4)</c:f>
              <c:strCache>
                <c:ptCount val="7"/>
                <c:pt idx="0">
                  <c:v>országos</c:v>
                </c:pt>
                <c:pt idx="1">
                  <c:v>Vörösberény</c:v>
                </c:pt>
                <c:pt idx="2">
                  <c:v>városi ált. isk.</c:v>
                </c:pt>
                <c:pt idx="3">
                  <c:v>kis városi ált. isk.</c:v>
                </c:pt>
                <c:pt idx="4">
                  <c:v>megyeszékhelyi ált. isk.</c:v>
                </c:pt>
                <c:pt idx="5">
                  <c:v>budapesti ált. isk.</c:v>
                </c:pt>
                <c:pt idx="6">
                  <c:v>ált. isk.</c:v>
                </c:pt>
              </c:strCache>
            </c:strRef>
          </c:cat>
          <c:val>
            <c:numRef>
              <c:f>(Munka1!$B$9:$C$9,Munka1!$E$9,Munka1!$G$9,Munka1!$I$9,Munka1!$K$9,Munka1!$M$9)</c:f>
              <c:numCache>
                <c:formatCode>General</c:formatCode>
                <c:ptCount val="7"/>
                <c:pt idx="0">
                  <c:v>1608</c:v>
                </c:pt>
                <c:pt idx="1">
                  <c:v>1699</c:v>
                </c:pt>
                <c:pt idx="2">
                  <c:v>1583</c:v>
                </c:pt>
                <c:pt idx="3">
                  <c:v>1554</c:v>
                </c:pt>
                <c:pt idx="4">
                  <c:v>1631</c:v>
                </c:pt>
                <c:pt idx="5">
                  <c:v>1644</c:v>
                </c:pt>
                <c:pt idx="6">
                  <c:v>1590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62-41F0-9E9C-2CCD65C223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8943384"/>
        <c:axId val="1"/>
        <c:axId val="0"/>
      </c:bar3DChart>
      <c:catAx>
        <c:axId val="288943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700"/>
          <c:min val="15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8943384"/>
        <c:crosses val="autoZero"/>
        <c:crossBetween val="between"/>
        <c:majorUnit val="50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059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085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168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349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438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529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283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911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223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959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083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419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5750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065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614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128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F752979-A45A-447E-BF89-F703FA561B6C}" type="datetimeFigureOut">
              <a:rPr lang="hu-HU" smtClean="0"/>
              <a:t>2023. 03. 20.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3594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820" y="332656"/>
            <a:ext cx="3240360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ím 1"/>
          <p:cNvSpPr txBox="1">
            <a:spLocks/>
          </p:cNvSpPr>
          <p:nvPr/>
        </p:nvSpPr>
        <p:spPr>
          <a:xfrm>
            <a:off x="467544" y="1412776"/>
            <a:ext cx="8208912" cy="2592288"/>
          </a:xfrm>
          <a:prstGeom prst="rect">
            <a:avLst/>
          </a:prstGeom>
        </p:spPr>
        <p:txBody>
          <a:bodyPr vert="horz" lIns="91440" tIns="45720" rIns="91440" bIns="45720" rtlCol="0" anchor="b">
            <a:prstTxWarp prst="textArchDown">
              <a:avLst/>
            </a:prstTxWarp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b="1" i="1" dirty="0" smtClean="0">
                <a:solidFill>
                  <a:srgbClr val="FFC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Tisztelt Szülők!</a:t>
            </a:r>
            <a:endParaRPr lang="hu-HU" b="1" i="1" dirty="0">
              <a:solidFill>
                <a:srgbClr val="FFC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Schoolbook" panose="02040604050505020304" pitchFamily="18" charset="0"/>
            </a:endParaRPr>
          </a:p>
          <a:p>
            <a:pPr algn="ctr"/>
            <a:r>
              <a:rPr lang="hu-HU" b="1" i="1" dirty="0" smtClean="0">
                <a:solidFill>
                  <a:srgbClr val="FFC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Fogadják szeretettel</a:t>
            </a:r>
          </a:p>
          <a:p>
            <a:pPr algn="ctr"/>
            <a:r>
              <a:rPr lang="hu-HU" b="1" i="1" dirty="0">
                <a:solidFill>
                  <a:srgbClr val="FFC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i</a:t>
            </a:r>
            <a:r>
              <a:rPr lang="hu-HU" b="1" i="1" dirty="0" smtClean="0">
                <a:solidFill>
                  <a:srgbClr val="FFC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skolánk bemutatkozását!</a:t>
            </a:r>
          </a:p>
        </p:txBody>
      </p:sp>
    </p:spTree>
    <p:extLst>
      <p:ext uri="{BB962C8B-B14F-4D97-AF65-F5344CB8AC3E}">
        <p14:creationId xmlns:p14="http://schemas.microsoft.com/office/powerpoint/2010/main" val="3193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/>
          <p:cNvSpPr txBox="1">
            <a:spLocks/>
          </p:cNvSpPr>
          <p:nvPr/>
        </p:nvSpPr>
        <p:spPr>
          <a:xfrm>
            <a:off x="107504" y="1124744"/>
            <a:ext cx="8784976" cy="57332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>
                <a:latin typeface="Century Schoolbook" panose="02040604050505020304" pitchFamily="18" charset="0"/>
              </a:rPr>
              <a:t>A 2023/2024-es </a:t>
            </a:r>
            <a:r>
              <a:rPr lang="hu-HU" sz="4800" dirty="0" smtClean="0">
                <a:latin typeface="Century Schoolbook" panose="02040604050505020304" pitchFamily="18" charset="0"/>
              </a:rPr>
              <a:t>tanévre </a:t>
            </a:r>
            <a:r>
              <a:rPr lang="hu-HU" sz="4800" dirty="0">
                <a:latin typeface="Century Schoolbook" panose="02040604050505020304" pitchFamily="18" charset="0"/>
              </a:rPr>
              <a:t/>
            </a:r>
            <a:br>
              <a:rPr lang="hu-HU" sz="4800" dirty="0">
                <a:latin typeface="Century Schoolbook" panose="02040604050505020304" pitchFamily="18" charset="0"/>
              </a:rPr>
            </a:br>
            <a: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  <a:t>két átlagos számú</a:t>
            </a:r>
            <a:r>
              <a:rPr lang="hu-HU" sz="4800" dirty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  <a:t>elsős osztály </a:t>
            </a:r>
            <a:r>
              <a:rPr lang="hu-HU" sz="4800" dirty="0">
                <a:latin typeface="Century Schoolbook" panose="02040604050505020304" pitchFamily="18" charset="0"/>
              </a:rPr>
              <a:t>indítását tervezzük, </a:t>
            </a:r>
            <a:br>
              <a:rPr lang="hu-HU" sz="4800" dirty="0">
                <a:latin typeface="Century Schoolbook" panose="02040604050505020304" pitchFamily="18" charset="0"/>
              </a:rPr>
            </a:br>
            <a:r>
              <a:rPr lang="hu-HU" sz="4800" dirty="0">
                <a:latin typeface="Century Schoolbook" panose="02040604050505020304" pitchFamily="18" charset="0"/>
              </a:rPr>
              <a:t>„</a:t>
            </a:r>
            <a:r>
              <a:rPr lang="hu-HU" sz="4800" dirty="0" err="1">
                <a:latin typeface="Century Schoolbook" panose="02040604050505020304" pitchFamily="18" charset="0"/>
              </a:rPr>
              <a:t>gurulós</a:t>
            </a:r>
            <a:r>
              <a:rPr lang="hu-HU" sz="4800" dirty="0">
                <a:latin typeface="Century Schoolbook" panose="02040604050505020304" pitchFamily="18" charset="0"/>
              </a:rPr>
              <a:t>” rendszerben, </a:t>
            </a:r>
            <a:br>
              <a:rPr lang="hu-HU" sz="4800" dirty="0">
                <a:latin typeface="Century Schoolbook" panose="02040604050505020304" pitchFamily="18" charset="0"/>
              </a:rPr>
            </a:br>
            <a:r>
              <a:rPr lang="hu-HU" sz="4800" dirty="0">
                <a:latin typeface="Century Schoolbook" panose="02040604050505020304" pitchFamily="18" charset="0"/>
              </a:rPr>
              <a:t>négy tanítóval, </a:t>
            </a:r>
            <a:br>
              <a:rPr lang="hu-HU" sz="4800" dirty="0">
                <a:latin typeface="Century Schoolbook" panose="02040604050505020304" pitchFamily="18" charset="0"/>
              </a:rPr>
            </a:br>
            <a:r>
              <a:rPr lang="hu-HU" sz="4800" dirty="0">
                <a:latin typeface="Century Schoolbook" panose="02040604050505020304" pitchFamily="18" charset="0"/>
              </a:rPr>
              <a:t>akik közül ketten</a:t>
            </a:r>
          </a:p>
          <a:p>
            <a:pPr algn="ctr"/>
            <a: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  <a:t>Baráthné Korán Anikó</a:t>
            </a:r>
          </a:p>
          <a:p>
            <a:pPr algn="ctr"/>
            <a: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  <a:t>és </a:t>
            </a:r>
            <a:r>
              <a:rPr lang="hu-HU" sz="4800" i="1" dirty="0" err="1">
                <a:solidFill>
                  <a:srgbClr val="FFFF00"/>
                </a:solidFill>
                <a:latin typeface="Century Schoolbook" panose="02040604050505020304" pitchFamily="18" charset="0"/>
              </a:rPr>
              <a:t>Schenek</a:t>
            </a:r>
            <a: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  <a:t> Zsanett</a:t>
            </a:r>
            <a:r>
              <a:rPr lang="hu-HU" sz="4800" dirty="0">
                <a:solidFill>
                  <a:srgbClr val="FFC000"/>
                </a:solidFill>
                <a:latin typeface="Century Schoolbook" panose="02040604050505020304" pitchFamily="18" charset="0"/>
              </a:rPr>
              <a:t> </a:t>
            </a:r>
            <a:r>
              <a:rPr lang="hu-HU" sz="4800" dirty="0">
                <a:latin typeface="Century Schoolbook" panose="02040604050505020304" pitchFamily="18" charset="0"/>
              </a:rPr>
              <a:t>lesznek.</a:t>
            </a:r>
          </a:p>
        </p:txBody>
      </p:sp>
    </p:spTree>
    <p:extLst>
      <p:ext uri="{BB962C8B-B14F-4D97-AF65-F5344CB8AC3E}">
        <p14:creationId xmlns:p14="http://schemas.microsoft.com/office/powerpoint/2010/main" val="183446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7000">
        <p14:glitter pattern="hexagon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7460A2-FD44-4ECD-A09B-C5E9E758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840" y="4869160"/>
            <a:ext cx="2880000" cy="1389316"/>
          </a:xfrm>
        </p:spPr>
        <p:txBody>
          <a:bodyPr>
            <a:normAutofit/>
          </a:bodyPr>
          <a:lstStyle/>
          <a:p>
            <a:pPr algn="ctr"/>
            <a:r>
              <a:rPr lang="hu-HU" sz="3000" i="1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Barátné Korán</a:t>
            </a:r>
            <a:r>
              <a:rPr lang="hu-HU" sz="3000" i="1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 </a:t>
            </a:r>
            <a:r>
              <a:rPr lang="hu-HU" sz="3000" i="1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/>
            </a:r>
            <a:br>
              <a:rPr lang="hu-HU" sz="3000" i="1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</a:br>
            <a:r>
              <a:rPr lang="hu-HU" sz="3000" i="1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Anikó</a:t>
            </a:r>
            <a:endParaRPr lang="hu-HU" sz="3000" i="1" dirty="0"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BA2E73-B77C-49AE-95F7-0BF9D976D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3848" y="1232567"/>
            <a:ext cx="5760640" cy="56166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sz="2500" dirty="0"/>
              <a:t>Igaz volt ez az Angliában töltött éveimre is, ahol egyik munkahelyem egy iskola volt, ahol könyvtárosként illetve pedagógiai asszisztensként dolgoztam közel négy évig. </a:t>
            </a:r>
          </a:p>
          <a:p>
            <a:pPr marL="0" indent="0" algn="just">
              <a:buNone/>
            </a:pPr>
            <a:r>
              <a:rPr lang="hu-HU" sz="2500" dirty="0"/>
              <a:t>Nagyon fontos a számomra, hogy a kicsik jól érezzék magukat az iskolában, vidáman érkezzenek reggelente és hogy nyugodt baráti, felszabadult légkörben – persze mindemelett eredményességre törekedve – legyenek megtartva a tanórák. 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467544" y="188640"/>
            <a:ext cx="669674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hu-HU" sz="2500" dirty="0"/>
              <a:t>A gyerekekkel eddigi munkám során mindig nagyon jó kapcsolatot sikerült kialakítanom. </a:t>
            </a:r>
            <a:endParaRPr lang="hu-HU" sz="25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"/>
          <a:stretch/>
        </p:blipFill>
        <p:spPr>
          <a:xfrm>
            <a:off x="431840" y="1654954"/>
            <a:ext cx="2520000" cy="28789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171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5000">
        <p14:glitter pattern="hexagon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7460A2-FD44-4ECD-A09B-C5E9E758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926" y="260648"/>
            <a:ext cx="4464496" cy="1231561"/>
          </a:xfrm>
        </p:spPr>
        <p:txBody>
          <a:bodyPr>
            <a:normAutofit/>
          </a:bodyPr>
          <a:lstStyle/>
          <a:p>
            <a:pPr algn="ctr"/>
            <a:r>
              <a:rPr lang="hu-HU" sz="3000" i="1" dirty="0">
                <a:solidFill>
                  <a:srgbClr val="FFC000"/>
                </a:solidFill>
                <a:latin typeface="Century Schoolbook" panose="02040604050505020304" pitchFamily="18" charset="0"/>
              </a:rPr>
              <a:t>Barátné Korán </a:t>
            </a:r>
            <a:br>
              <a:rPr lang="hu-HU" sz="3000" i="1" dirty="0">
                <a:solidFill>
                  <a:srgbClr val="FFC000"/>
                </a:solidFill>
                <a:latin typeface="Century Schoolbook" panose="02040604050505020304" pitchFamily="18" charset="0"/>
              </a:rPr>
            </a:br>
            <a:r>
              <a:rPr lang="hu-HU" sz="3000" i="1" dirty="0">
                <a:solidFill>
                  <a:srgbClr val="FFC000"/>
                </a:solidFill>
                <a:latin typeface="Century Schoolbook" panose="02040604050505020304" pitchFamily="18" charset="0"/>
              </a:rPr>
              <a:t>Anikó</a:t>
            </a:r>
            <a:endParaRPr lang="hu-HU" sz="3000" i="1" dirty="0"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BA2E73-B77C-49AE-95F7-0BF9D976D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5525" y="1352501"/>
            <a:ext cx="5544615" cy="20882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sz="2500" dirty="0"/>
              <a:t>A feladatok megválasztásában változatosságra törekszem, hogy a megszerzett tudást a gyerekek többféleképpen alkalmazzák, ezzel is fokozva kreativitásukat. </a:t>
            </a:r>
          </a:p>
          <a:p>
            <a:pPr marL="0" indent="0" algn="just">
              <a:buNone/>
            </a:pPr>
            <a:r>
              <a:rPr lang="hu-HU" sz="2500" dirty="0" smtClean="0"/>
              <a:t> </a:t>
            </a:r>
            <a:endParaRPr lang="hu-HU" sz="25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155164" y="3301025"/>
            <a:ext cx="878497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500" dirty="0"/>
              <a:t>Mivel a könyveknek nagy barátja vagyok, örömömre szolgál és megtisztelő feladat, hogy én vezethetem be a leendő osztályom kis tagjait a betűk birodalmába</a:t>
            </a:r>
            <a:r>
              <a:rPr lang="hu-HU" sz="2500" dirty="0" smtClean="0"/>
              <a:t>.</a:t>
            </a:r>
          </a:p>
          <a:p>
            <a:pPr algn="just"/>
            <a:r>
              <a:rPr lang="hu-HU" sz="2500" dirty="0"/>
              <a:t>Az osztályközösségben kiemelten fontosnak tartom a tiszteletet mind egymás, mind az osztályon kívüli, minket körülvevő közösség iránt. </a:t>
            </a:r>
          </a:p>
          <a:p>
            <a:pPr algn="just"/>
            <a:r>
              <a:rPr lang="hu-HU" sz="2500" dirty="0"/>
              <a:t>Igyekszem a szülőkkel jó kapcsolatot kialakítani és azon vagyok, hogy az információáramlás folyamatos és gördülékeny legyen.</a:t>
            </a:r>
          </a:p>
          <a:p>
            <a:pPr algn="just"/>
            <a:endParaRPr lang="hu-HU" sz="25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"/>
          <a:stretch/>
        </p:blipFill>
        <p:spPr>
          <a:xfrm>
            <a:off x="515345" y="271979"/>
            <a:ext cx="2520000" cy="28789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660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5000">
        <p14:glitter pattern="hexagon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BA2E73-B77C-49AE-95F7-0BF9D976D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5840" y="2138186"/>
            <a:ext cx="5658647" cy="471981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hu-HU" sz="2500" dirty="0" smtClean="0"/>
              <a:t>Gyermekközpontú</a:t>
            </a:r>
            <a:r>
              <a:rPr lang="hu-HU" sz="2500" dirty="0"/>
              <a:t>, bizalomra épülő szeretetteljes légkör </a:t>
            </a:r>
            <a:r>
              <a:rPr lang="hu-HU" sz="2500" dirty="0" smtClean="0"/>
              <a:t>meg-teremtése</a:t>
            </a:r>
            <a:r>
              <a:rPr lang="hu-HU" sz="2500" dirty="0"/>
              <a:t>.</a:t>
            </a:r>
          </a:p>
          <a:p>
            <a:pPr>
              <a:lnSpc>
                <a:spcPct val="90000"/>
              </a:lnSpc>
            </a:pPr>
            <a:r>
              <a:rPr lang="hu-HU" sz="2500" dirty="0" smtClean="0"/>
              <a:t>Egymást </a:t>
            </a:r>
            <a:r>
              <a:rPr lang="hu-HU" sz="2500" dirty="0"/>
              <a:t>tisztelő, segítő, elfogadó osztályközösség kialakítása.</a:t>
            </a:r>
          </a:p>
          <a:p>
            <a:pPr>
              <a:lnSpc>
                <a:spcPct val="90000"/>
              </a:lnSpc>
            </a:pPr>
            <a:r>
              <a:rPr lang="hu-HU" sz="2500" dirty="0" smtClean="0"/>
              <a:t>A </a:t>
            </a:r>
            <a:r>
              <a:rPr lang="hu-HU" sz="2500" dirty="0"/>
              <a:t>hatékony tanulási folyamathoz szükséges pozitív </a:t>
            </a:r>
            <a:r>
              <a:rPr lang="hu-HU" sz="2500" dirty="0" smtClean="0"/>
              <a:t>környezet.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hu-HU" sz="2500" dirty="0"/>
              <a:t> A tanulás megszerettetése az életkori sajátosságok </a:t>
            </a:r>
            <a:r>
              <a:rPr lang="hu-HU" sz="2500" dirty="0" smtClean="0"/>
              <a:t>figyelembe vételével </a:t>
            </a:r>
            <a:r>
              <a:rPr lang="hu-HU" sz="2500" dirty="0"/>
              <a:t>játékosan, sokoldalú tevékenységekkel színesítve, </a:t>
            </a:r>
            <a:r>
              <a:rPr lang="hu-HU" sz="2500" dirty="0" err="1"/>
              <a:t>élményszerűen</a:t>
            </a:r>
            <a:r>
              <a:rPr lang="hu-HU" sz="2500" dirty="0"/>
              <a:t>.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endParaRPr lang="hu-HU" sz="2500" dirty="0"/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307460A2-FD44-4ECD-A09B-C5E9E758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325" y="5688632"/>
            <a:ext cx="2880000" cy="1052736"/>
          </a:xfrm>
        </p:spPr>
        <p:txBody>
          <a:bodyPr>
            <a:normAutofit/>
          </a:bodyPr>
          <a:lstStyle/>
          <a:p>
            <a:pPr algn="ctr"/>
            <a:r>
              <a:rPr lang="hu-HU" sz="3000" i="1" dirty="0" err="1" smtClean="0">
                <a:solidFill>
                  <a:srgbClr val="FFC000"/>
                </a:solidFill>
                <a:latin typeface="Century Schoolbook" panose="02040604050505020304" pitchFamily="18" charset="0"/>
              </a:rPr>
              <a:t>Schenek</a:t>
            </a:r>
            <a:r>
              <a:rPr lang="hu-HU" sz="3000" i="1" dirty="0">
                <a:solidFill>
                  <a:srgbClr val="FFC000"/>
                </a:solidFill>
                <a:latin typeface="Century Schoolbook" panose="02040604050505020304" pitchFamily="18" charset="0"/>
              </a:rPr>
              <a:t/>
            </a:r>
            <a:br>
              <a:rPr lang="hu-HU" sz="3000" i="1" dirty="0">
                <a:solidFill>
                  <a:srgbClr val="FFC000"/>
                </a:solidFill>
                <a:latin typeface="Century Schoolbook" panose="02040604050505020304" pitchFamily="18" charset="0"/>
              </a:rPr>
            </a:br>
            <a:r>
              <a:rPr lang="hu-HU" sz="3000" i="1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Zsanett</a:t>
            </a:r>
            <a:endParaRPr lang="hu-HU" sz="3000" i="1" dirty="0"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40323" y="116632"/>
            <a:ext cx="7356013" cy="1637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500" dirty="0"/>
              <a:t>2015 óta tanítok a </a:t>
            </a:r>
            <a:r>
              <a:rPr lang="hu-HU" sz="2500" dirty="0" err="1"/>
              <a:t>Vörösberényi</a:t>
            </a:r>
            <a:r>
              <a:rPr lang="hu-HU" sz="2500" dirty="0"/>
              <a:t> </a:t>
            </a:r>
            <a:r>
              <a:rPr lang="hu-HU" sz="2500" dirty="0" smtClean="0"/>
              <a:t>Általános Iskolában. A győri Tanítóképző Főiskolán végeztem </a:t>
            </a:r>
            <a:r>
              <a:rPr lang="hu-HU" sz="2500" dirty="0"/>
              <a:t>tanító–testnevelés műveltségterület </a:t>
            </a:r>
            <a:endParaRPr lang="hu-HU" sz="2500" dirty="0" smtClean="0"/>
          </a:p>
          <a:p>
            <a:pPr algn="just"/>
            <a:endParaRPr lang="hu-HU" sz="25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25" y="2497378"/>
            <a:ext cx="2520000" cy="2829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zövegdoboz 7"/>
          <p:cNvSpPr txBox="1"/>
          <p:nvPr/>
        </p:nvSpPr>
        <p:spPr>
          <a:xfrm>
            <a:off x="240324" y="1274101"/>
            <a:ext cx="87241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500" dirty="0"/>
              <a:t>szakon. Mindig gyerekekkel szerettem  foglalkozni. Fontos számomra az eredményes munkához:</a:t>
            </a:r>
          </a:p>
        </p:txBody>
      </p:sp>
    </p:spTree>
    <p:extLst>
      <p:ext uri="{BB962C8B-B14F-4D97-AF65-F5344CB8AC3E}">
        <p14:creationId xmlns:p14="http://schemas.microsoft.com/office/powerpoint/2010/main" val="335083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5000">
        <p14:glitter pattern="hexagon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BA2E73-B77C-49AE-95F7-0BF9D976D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864" y="1124744"/>
            <a:ext cx="5472608" cy="322582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hu-HU" sz="2500" dirty="0" smtClean="0"/>
              <a:t>A </a:t>
            </a:r>
            <a:r>
              <a:rPr lang="hu-HU" sz="2500" dirty="0"/>
              <a:t>gyerekek természetes mozgásigényének formálása sporttevékenységekkel és közösségépítő játékokkal, ami az öröm, a siker forrása. </a:t>
            </a:r>
          </a:p>
          <a:p>
            <a:pPr>
              <a:lnSpc>
                <a:spcPct val="90000"/>
              </a:lnSpc>
            </a:pPr>
            <a:r>
              <a:rPr lang="hu-HU" sz="2500" dirty="0" smtClean="0"/>
              <a:t>Kézműves </a:t>
            </a:r>
            <a:r>
              <a:rPr lang="hu-HU" sz="2500" dirty="0"/>
              <a:t>foglalkozásokkal fejleszteni a finommozgásukat, fantáziájukat, kreativitásukat</a:t>
            </a:r>
            <a:r>
              <a:rPr lang="hu-HU" sz="2500" dirty="0" smtClean="0"/>
              <a:t>.</a:t>
            </a:r>
            <a:endParaRPr lang="hu-HU" sz="2500" dirty="0"/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307460A2-FD44-4ECD-A09B-C5E9E758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896" y="260648"/>
            <a:ext cx="3960440" cy="797814"/>
          </a:xfrm>
        </p:spPr>
        <p:txBody>
          <a:bodyPr>
            <a:normAutofit/>
          </a:bodyPr>
          <a:lstStyle/>
          <a:p>
            <a:pPr algn="ctr"/>
            <a:r>
              <a:rPr lang="hu-HU" sz="3000" i="1" dirty="0" err="1" smtClean="0">
                <a:solidFill>
                  <a:srgbClr val="FFC000"/>
                </a:solidFill>
                <a:latin typeface="Century Schoolbook" panose="02040604050505020304" pitchFamily="18" charset="0"/>
              </a:rPr>
              <a:t>Schenek</a:t>
            </a:r>
            <a:r>
              <a:rPr lang="hu-HU" sz="3000" i="1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 Zsanett</a:t>
            </a:r>
            <a:endParaRPr lang="hu-HU" sz="3000" i="1" dirty="0"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79512" y="4149080"/>
            <a:ext cx="87486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500" dirty="0"/>
              <a:t>A szakmai továbbképzéseken tanultak során fejlődtek tanítói kompetenciáim, különös tekintettel a </a:t>
            </a:r>
            <a:r>
              <a:rPr lang="hu-HU" sz="2500" dirty="0" smtClean="0"/>
              <a:t>tanulók </a:t>
            </a:r>
            <a:r>
              <a:rPr lang="hu-HU" sz="2500" dirty="0"/>
              <a:t>mozgás iránti pozitív </a:t>
            </a:r>
            <a:r>
              <a:rPr lang="hu-HU" sz="2500" dirty="0" smtClean="0"/>
              <a:t>attitűdjének </a:t>
            </a:r>
            <a:r>
              <a:rPr lang="hu-HU" sz="2500" dirty="0"/>
              <a:t>kialakításában.</a:t>
            </a:r>
          </a:p>
          <a:p>
            <a:pPr algn="just"/>
            <a:r>
              <a:rPr lang="hu-HU" sz="2500" dirty="0"/>
              <a:t>Célom, hogy felfedezzem mindenkiben azokat a képességeket, amelyekben szívesen tevékenykedik, hiszen mindenki jó valamiben!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96" y="908720"/>
            <a:ext cx="2520000" cy="2829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532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5000">
        <p14:glitter pattern="hexagon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/>
          <p:cNvSpPr txBox="1">
            <a:spLocks/>
          </p:cNvSpPr>
          <p:nvPr/>
        </p:nvSpPr>
        <p:spPr>
          <a:xfrm>
            <a:off x="179512" y="2204864"/>
            <a:ext cx="8640961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200" i="1" dirty="0" smtClean="0">
                <a:solidFill>
                  <a:srgbClr val="FFC000"/>
                </a:solidFill>
              </a:rPr>
              <a:t>Szülői tájékoztató</a:t>
            </a:r>
            <a:br>
              <a:rPr lang="hu-HU" sz="4200" i="1" dirty="0" smtClean="0">
                <a:solidFill>
                  <a:srgbClr val="FFC000"/>
                </a:solidFill>
              </a:rPr>
            </a:br>
            <a:r>
              <a:rPr lang="hu-HU" sz="4200" i="1" dirty="0" smtClean="0">
                <a:solidFill>
                  <a:srgbClr val="FFC000"/>
                </a:solidFill>
              </a:rPr>
              <a:t> a beiratkozásról:</a:t>
            </a:r>
          </a:p>
          <a:p>
            <a:pPr algn="ctr"/>
            <a:r>
              <a:rPr lang="hu-HU" sz="4200" dirty="0"/>
              <a:t>á</a:t>
            </a:r>
            <a:r>
              <a:rPr lang="hu-HU" sz="4200" dirty="0" smtClean="0"/>
              <a:t>prilis 3. hétfő 16.30  </a:t>
            </a:r>
          </a:p>
        </p:txBody>
      </p:sp>
    </p:spTree>
    <p:extLst>
      <p:ext uri="{BB962C8B-B14F-4D97-AF65-F5344CB8AC3E}">
        <p14:creationId xmlns:p14="http://schemas.microsoft.com/office/powerpoint/2010/main" val="371238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2000">
        <p14:glitter pattern="hexagon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/>
          <p:cNvSpPr txBox="1">
            <a:spLocks/>
          </p:cNvSpPr>
          <p:nvPr/>
        </p:nvSpPr>
        <p:spPr>
          <a:xfrm>
            <a:off x="0" y="188640"/>
            <a:ext cx="91440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prstTxWarp prst="textArchDown">
              <a:avLst/>
            </a:prstTxWarp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dirty="0" smtClean="0"/>
              <a:t>Iskolánk</a:t>
            </a:r>
          </a:p>
          <a:p>
            <a:pPr algn="ctr"/>
            <a:r>
              <a:rPr lang="hu-HU" dirty="0" smtClean="0"/>
              <a:t>bemutatása</a:t>
            </a:r>
          </a:p>
        </p:txBody>
      </p:sp>
      <p:sp>
        <p:nvSpPr>
          <p:cNvPr id="4" name="Cím 1"/>
          <p:cNvSpPr txBox="1">
            <a:spLocks/>
          </p:cNvSpPr>
          <p:nvPr/>
        </p:nvSpPr>
        <p:spPr>
          <a:xfrm>
            <a:off x="0" y="4581128"/>
            <a:ext cx="9144000" cy="18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3000" i="1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Készítette:</a:t>
            </a:r>
          </a:p>
          <a:p>
            <a:pPr algn="ctr"/>
            <a:r>
              <a:rPr lang="hu-HU" sz="3000" i="1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Zanathy László</a:t>
            </a:r>
          </a:p>
          <a:p>
            <a:pPr algn="ctr"/>
            <a:r>
              <a:rPr lang="hu-HU" sz="3000" i="1" dirty="0" smtClean="0">
                <a:solidFill>
                  <a:srgbClr val="FFC000"/>
                </a:solidFill>
                <a:latin typeface="Century Schoolbook" panose="02040604050505020304" pitchFamily="18" charset="0"/>
              </a:rPr>
              <a:t>intézményvezető</a:t>
            </a:r>
          </a:p>
        </p:txBody>
      </p:sp>
    </p:spTree>
    <p:extLst>
      <p:ext uri="{BB962C8B-B14F-4D97-AF65-F5344CB8AC3E}">
        <p14:creationId xmlns:p14="http://schemas.microsoft.com/office/powerpoint/2010/main" val="134974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686800" cy="838200"/>
          </a:xfrm>
        </p:spPr>
        <p:txBody>
          <a:bodyPr/>
          <a:lstStyle/>
          <a:p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Közösségünk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26886" y="1988840"/>
            <a:ext cx="9144000" cy="4869160"/>
          </a:xfrm>
        </p:spPr>
        <p:txBody>
          <a:bodyPr>
            <a:normAutofit/>
          </a:bodyPr>
          <a:lstStyle/>
          <a:p>
            <a:pPr lvl="1"/>
            <a:r>
              <a:rPr lang="hu-HU" sz="3200" b="1" dirty="0" smtClean="0"/>
              <a:t> családias hangulat, az alsó tagozat osztálylétszáma átlagosan 22 fő</a:t>
            </a:r>
          </a:p>
          <a:p>
            <a:pPr lvl="1"/>
            <a:r>
              <a:rPr lang="hu-HU" sz="3200" b="1" dirty="0"/>
              <a:t> minden alsós osztálynak külön napközis csoportja van </a:t>
            </a:r>
            <a:endParaRPr lang="hu-HU" sz="3200" b="1" dirty="0" smtClean="0"/>
          </a:p>
          <a:p>
            <a:pPr lvl="1"/>
            <a:r>
              <a:rPr lang="hu-HU" sz="3200" b="1" dirty="0"/>
              <a:t> </a:t>
            </a:r>
            <a:r>
              <a:rPr lang="hu-HU" sz="3200" b="1" dirty="0" smtClean="0"/>
              <a:t>az utóbbi években folyamatosan bővültünk új osztályokkal, így az  iskolai összlétszámunk meghaladta a 330 főt</a:t>
            </a:r>
            <a:endParaRPr lang="hu-HU" sz="3200" b="1" dirty="0"/>
          </a:p>
        </p:txBody>
      </p:sp>
    </p:spTree>
    <p:extLst>
      <p:ext uri="{BB962C8B-B14F-4D97-AF65-F5344CB8AC3E}">
        <p14:creationId xmlns:p14="http://schemas.microsoft.com/office/powerpoint/2010/main" val="126941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0000">
        <p14:glitter pattern="hexagon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686800" cy="838200"/>
          </a:xfrm>
        </p:spPr>
        <p:txBody>
          <a:bodyPr/>
          <a:lstStyle/>
          <a:p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Közösségünk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26886" y="1700808"/>
            <a:ext cx="9144000" cy="5157192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hu-HU" sz="3200" b="1" dirty="0"/>
              <a:t> </a:t>
            </a:r>
            <a:r>
              <a:rPr lang="hu-HU" sz="3200" b="1" dirty="0" smtClean="0"/>
              <a:t>elkötelezett nevelőtestület, többségében minősített, szakvizsgázott pedagógussal</a:t>
            </a:r>
          </a:p>
          <a:p>
            <a:pPr lvl="1">
              <a:lnSpc>
                <a:spcPct val="150000"/>
              </a:lnSpc>
            </a:pPr>
            <a:r>
              <a:rPr lang="hu-HU" sz="3200" b="1" dirty="0" smtClean="0"/>
              <a:t> segítő szakmai háttér:</a:t>
            </a:r>
            <a:br>
              <a:rPr lang="hu-HU" sz="3200" b="1" dirty="0" smtClean="0"/>
            </a:br>
            <a:r>
              <a:rPr lang="hu-HU" sz="3200" b="1" dirty="0" err="1" smtClean="0"/>
              <a:t>gyógytestnevelő</a:t>
            </a:r>
            <a:r>
              <a:rPr lang="hu-HU" sz="3200" b="1" dirty="0" smtClean="0"/>
              <a:t>,</a:t>
            </a:r>
            <a:br>
              <a:rPr lang="hu-HU" sz="3200" b="1" dirty="0" smtClean="0"/>
            </a:br>
            <a:r>
              <a:rPr lang="hu-HU" sz="3200" b="1" dirty="0" smtClean="0"/>
              <a:t>gyógypedagógus-logopédus</a:t>
            </a:r>
            <a:r>
              <a:rPr lang="hu-HU" sz="3200" b="1" dirty="0"/>
              <a:t/>
            </a:r>
            <a:br>
              <a:rPr lang="hu-HU" sz="3200" b="1" dirty="0"/>
            </a:br>
            <a:r>
              <a:rPr lang="hu-HU" sz="3200" b="1" dirty="0" smtClean="0"/>
              <a:t>gyógypedagógiai asszisztens</a:t>
            </a:r>
          </a:p>
        </p:txBody>
      </p:sp>
    </p:spTree>
    <p:extLst>
      <p:ext uri="{BB962C8B-B14F-4D97-AF65-F5344CB8AC3E}">
        <p14:creationId xmlns:p14="http://schemas.microsoft.com/office/powerpoint/2010/main" val="16549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6000">
        <p14:glitter pattern="hexagon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936104"/>
          </a:xfrm>
        </p:spPr>
        <p:txBody>
          <a:bodyPr>
            <a:noAutofit/>
          </a:bodyPr>
          <a:lstStyle/>
          <a:p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Iskolánk épülete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Kép 4" descr="IMG_877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772816"/>
            <a:ext cx="5544616" cy="3960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395536" y="1628800"/>
            <a:ext cx="2664296" cy="3024336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ct val="150000"/>
              </a:lnSpc>
            </a:pPr>
            <a:r>
              <a:rPr lang="hu-HU" sz="3200" b="1" dirty="0" smtClean="0"/>
              <a:t>2001-es építésű,</a:t>
            </a:r>
          </a:p>
          <a:p>
            <a:pPr marL="0" lvl="1"/>
            <a:r>
              <a:rPr lang="hu-HU" sz="3200" b="1" dirty="0" smtClean="0"/>
              <a:t>jól </a:t>
            </a:r>
            <a:r>
              <a:rPr lang="hu-HU" sz="3200" b="1" dirty="0"/>
              <a:t>felszerelt iskolaépület </a:t>
            </a:r>
            <a:r>
              <a:rPr lang="hu-HU" sz="3200" b="1" dirty="0" smtClean="0"/>
              <a:t>(2278 </a:t>
            </a:r>
            <a:r>
              <a:rPr lang="hu-HU" sz="3200" b="1" dirty="0"/>
              <a:t>m</a:t>
            </a:r>
            <a:r>
              <a:rPr lang="hu-HU" sz="3200" b="1" baseline="30000" dirty="0"/>
              <a:t>2</a:t>
            </a:r>
            <a:r>
              <a:rPr lang="hu-HU" sz="3200" b="1" dirty="0"/>
              <a:t>)</a:t>
            </a:r>
            <a:endParaRPr lang="hu-HU" sz="3200" b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9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5224887"/>
            <a:ext cx="7416824" cy="1156441"/>
          </a:xfrm>
        </p:spPr>
        <p:txBody>
          <a:bodyPr>
            <a:noAutofit/>
          </a:bodyPr>
          <a:lstStyle/>
          <a:p>
            <a:pPr lvl="1" algn="ctr"/>
            <a:r>
              <a:rPr lang="hu-HU" sz="3200" b="1" dirty="0">
                <a:solidFill>
                  <a:schemeClr val="tx1"/>
                </a:solidFill>
                <a:latin typeface="+mn-lt"/>
              </a:rPr>
              <a:t>a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z alsós osztálytermek hangulata családias, gyermekközpontú</a:t>
            </a:r>
            <a:endParaRPr lang="hu-HU" sz="3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Kép helye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5" b="9865"/>
          <a:stretch>
            <a:fillRect/>
          </a:stretch>
        </p:blipFill>
        <p:spPr>
          <a:xfrm>
            <a:off x="1184837" y="350474"/>
            <a:ext cx="6702318" cy="48744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656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4038451"/>
            <a:ext cx="8784976" cy="2808312"/>
          </a:xfrm>
        </p:spPr>
        <p:txBody>
          <a:bodyPr>
            <a:noAutofit/>
          </a:bodyPr>
          <a:lstStyle/>
          <a:p>
            <a:pPr lvl="1">
              <a:tabLst>
                <a:tab pos="1431925" algn="l"/>
                <a:tab pos="2870200" algn="l"/>
              </a:tabLst>
            </a:pP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IKT tantermek, projektor minden teremben </a:t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>
                <a:solidFill>
                  <a:schemeClr val="tx1"/>
                </a:solidFill>
                <a:latin typeface="+mn-lt"/>
              </a:rPr>
              <a:t/>
            </a:r>
            <a:br>
              <a:rPr lang="hu-HU" sz="3200" b="1" dirty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	szélessávú internet az </a:t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	iskola egész területén</a:t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		tanulói </a:t>
            </a:r>
            <a:r>
              <a:rPr lang="hu-HU" sz="3200" b="1" dirty="0" err="1" smtClean="0">
                <a:solidFill>
                  <a:schemeClr val="tx1"/>
                </a:solidFill>
                <a:latin typeface="+mn-lt"/>
              </a:rPr>
              <a:t>tabletek</a:t>
            </a:r>
            <a:endParaRPr lang="hu-HU" sz="3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7153758" cy="3599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1881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4427984" cy="923163"/>
          </a:xfrm>
        </p:spPr>
        <p:txBody>
          <a:bodyPr>
            <a:noAutofit/>
          </a:bodyPr>
          <a:lstStyle/>
          <a:p>
            <a:pPr lvl="1" algn="ctr"/>
            <a:r>
              <a:rPr lang="hu-HU" sz="3200" b="1" dirty="0">
                <a:solidFill>
                  <a:schemeClr val="tx1"/>
                </a:solidFill>
                <a:latin typeface="+mn-lt"/>
              </a:rPr>
              <a:t>i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nformatika terem</a:t>
            </a:r>
            <a:endParaRPr lang="hu-HU" sz="3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Kép helye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" b="1515"/>
          <a:stretch>
            <a:fillRect/>
          </a:stretch>
        </p:blipFill>
        <p:spPr>
          <a:xfrm>
            <a:off x="2051720" y="1556792"/>
            <a:ext cx="6811398" cy="49537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4357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2664296" cy="3960440"/>
          </a:xfrm>
        </p:spPr>
        <p:txBody>
          <a:bodyPr>
            <a:noAutofit/>
          </a:bodyPr>
          <a:lstStyle/>
          <a:p>
            <a:pPr lvl="1"/>
            <a:r>
              <a:rPr lang="hu-HU" sz="3200" b="1" dirty="0">
                <a:solidFill>
                  <a:schemeClr val="tx1"/>
                </a:solidFill>
                <a:latin typeface="+mn-lt"/>
              </a:rPr>
              <a:t>h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angulatos könyvtár</a:t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fejlesztő szoba </a:t>
            </a:r>
            <a:endParaRPr lang="hu-HU" sz="3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196752"/>
            <a:ext cx="6367589" cy="4775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9905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28384"/>
            <a:ext cx="5472608" cy="1940575"/>
          </a:xfrm>
        </p:spPr>
        <p:txBody>
          <a:bodyPr>
            <a:noAutofit/>
          </a:bodyPr>
          <a:lstStyle/>
          <a:p>
            <a:pPr lvl="1"/>
            <a:r>
              <a:rPr lang="hu-HU" sz="3200" b="1" dirty="0">
                <a:solidFill>
                  <a:schemeClr val="tx1"/>
                </a:solidFill>
                <a:latin typeface="+mn-lt"/>
              </a:rPr>
              <a:t>a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z elsősök saját ebédlőnkben</a:t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már délben</a:t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étkeznek</a:t>
            </a:r>
            <a:endParaRPr lang="hu-HU" sz="3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060848"/>
            <a:ext cx="5860054" cy="43868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8294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484784"/>
            <a:ext cx="2808312" cy="3888432"/>
          </a:xfrm>
        </p:spPr>
        <p:txBody>
          <a:bodyPr>
            <a:noAutofit/>
          </a:bodyPr>
          <a:lstStyle/>
          <a:p>
            <a:pPr lvl="1"/>
            <a:r>
              <a:rPr lang="hu-HU" sz="3200" b="1" dirty="0">
                <a:solidFill>
                  <a:schemeClr val="tx1"/>
                </a:solidFill>
                <a:latin typeface="+mn-lt"/>
              </a:rPr>
              <a:t>t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ágas</a:t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folyosók</a:t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>
                <a:solidFill>
                  <a:schemeClr val="tx1"/>
                </a:solidFill>
                <a:latin typeface="+mn-lt"/>
              </a:rPr>
              <a:t/>
            </a:r>
            <a:br>
              <a:rPr lang="hu-HU" sz="3200" b="1" dirty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tanulói szekrények</a:t>
            </a:r>
            <a:endParaRPr lang="hu-HU" sz="3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412776"/>
            <a:ext cx="6012160" cy="4509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0448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7272808" cy="720080"/>
          </a:xfrm>
        </p:spPr>
        <p:txBody>
          <a:bodyPr>
            <a:noAutofit/>
          </a:bodyPr>
          <a:lstStyle/>
          <a:p>
            <a:pPr lvl="1" algn="ctr"/>
            <a:r>
              <a:rPr lang="hu-HU" sz="3200" b="1" dirty="0">
                <a:solidFill>
                  <a:schemeClr val="tx1"/>
                </a:solidFill>
                <a:latin typeface="+mn-lt"/>
              </a:rPr>
              <a:t>t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ornaterem, tornaszoba</a:t>
            </a:r>
            <a:endParaRPr lang="hu-HU" sz="3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96752"/>
            <a:ext cx="8064388" cy="53762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2145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509120"/>
            <a:ext cx="2808312" cy="2088232"/>
          </a:xfrm>
        </p:spPr>
        <p:txBody>
          <a:bodyPr>
            <a:noAutofit/>
          </a:bodyPr>
          <a:lstStyle/>
          <a:p>
            <a:pPr lvl="1"/>
            <a:r>
              <a:rPr lang="hu-HU" sz="3200" b="1" dirty="0">
                <a:solidFill>
                  <a:schemeClr val="tx1"/>
                </a:solidFill>
                <a:latin typeface="+mn-lt"/>
              </a:rPr>
              <a:t>k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ültéri sportpályák</a:t>
            </a:r>
            <a:endParaRPr lang="hu-HU" sz="3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" b="1515"/>
          <a:stretch>
            <a:fillRect/>
          </a:stretch>
        </p:blipFill>
        <p:spPr bwMode="auto">
          <a:xfrm>
            <a:off x="1727684" y="1196752"/>
            <a:ext cx="6624736" cy="48179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67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4547" y="620688"/>
            <a:ext cx="2808312" cy="1368152"/>
          </a:xfrm>
        </p:spPr>
        <p:txBody>
          <a:bodyPr>
            <a:noAutofit/>
          </a:bodyPr>
          <a:lstStyle/>
          <a:p>
            <a:pPr lvl="1"/>
            <a:r>
              <a:rPr lang="hu-HU" sz="3200" b="1" dirty="0">
                <a:solidFill>
                  <a:schemeClr val="tx1"/>
                </a:solidFill>
                <a:latin typeface="+mn-lt"/>
              </a:rPr>
              <a:t>m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űfüves pálya</a:t>
            </a:r>
            <a:endParaRPr lang="hu-HU" sz="3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Kép helye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" b="1541"/>
          <a:stretch>
            <a:fillRect/>
          </a:stretch>
        </p:blipFill>
        <p:spPr>
          <a:xfrm>
            <a:off x="1898703" y="1484784"/>
            <a:ext cx="6910409" cy="50257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7013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600908"/>
            <a:ext cx="7128792" cy="3888432"/>
          </a:xfrm>
        </p:spPr>
        <p:txBody>
          <a:bodyPr>
            <a:noAutofit/>
          </a:bodyPr>
          <a:lstStyle/>
          <a:p>
            <a:pPr lvl="1"/>
            <a:r>
              <a:rPr lang="hu-HU" sz="3200" b="1" dirty="0">
                <a:solidFill>
                  <a:schemeClr val="tx1"/>
                </a:solidFill>
                <a:latin typeface="+mn-lt"/>
              </a:rPr>
              <a:t>s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ok zöld</a:t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felület</a:t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>
                <a:solidFill>
                  <a:schemeClr val="tx1"/>
                </a:solidFill>
                <a:latin typeface="+mn-lt"/>
              </a:rPr>
              <a:t/>
            </a:r>
            <a:br>
              <a:rPr lang="hu-HU" sz="3200" b="1" dirty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az iskola</a:t>
            </a:r>
            <a:br>
              <a:rPr lang="hu-H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szomszédságában játszótér</a:t>
            </a:r>
            <a:endParaRPr lang="hu-HU" sz="3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Kép helye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4" r="14864"/>
          <a:stretch>
            <a:fillRect/>
          </a:stretch>
        </p:blipFill>
        <p:spPr>
          <a:xfrm>
            <a:off x="2195736" y="1196752"/>
            <a:ext cx="6435717" cy="46805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0185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36104"/>
          </a:xfrm>
        </p:spPr>
        <p:txBody>
          <a:bodyPr>
            <a:normAutofit/>
          </a:bodyPr>
          <a:lstStyle/>
          <a:p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Iskolánkban prioritást élvez: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344" y="1412776"/>
            <a:ext cx="9144000" cy="5256584"/>
          </a:xfrm>
        </p:spPr>
        <p:txBody>
          <a:bodyPr>
            <a:normAutofit/>
          </a:bodyPr>
          <a:lstStyle/>
          <a:p>
            <a:pPr lvl="2">
              <a:lnSpc>
                <a:spcPct val="150000"/>
              </a:lnSpc>
            </a:pPr>
            <a:r>
              <a:rPr lang="hu-HU" sz="3200" b="1" dirty="0" smtClean="0"/>
              <a:t> anyanyelvi </a:t>
            </a:r>
            <a:r>
              <a:rPr lang="hu-HU" sz="3200" b="1" dirty="0"/>
              <a:t>és matematikai </a:t>
            </a:r>
            <a:r>
              <a:rPr lang="hu-HU" sz="3200" b="1" dirty="0" smtClean="0"/>
              <a:t>  alapkészségek megerősítése</a:t>
            </a:r>
          </a:p>
          <a:p>
            <a:pPr marL="914416" lvl="2" indent="0">
              <a:spcBef>
                <a:spcPts val="0"/>
              </a:spcBef>
              <a:buNone/>
            </a:pPr>
            <a:r>
              <a:rPr lang="hu-HU" sz="3200" b="1" dirty="0" smtClean="0"/>
              <a:t>(emelt óraszámú magyar és matematika oktatás)</a:t>
            </a:r>
            <a:endParaRPr lang="hu-HU" sz="3200" b="1" dirty="0"/>
          </a:p>
          <a:p>
            <a:pPr lvl="2">
              <a:lnSpc>
                <a:spcPct val="150000"/>
              </a:lnSpc>
            </a:pPr>
            <a:r>
              <a:rPr lang="hu-HU" sz="3200" b="1" dirty="0" smtClean="0"/>
              <a:t> angol nyelvi képzés a szóbeliségre építve már az első évfolyamtól, </a:t>
            </a:r>
            <a:br>
              <a:rPr lang="hu-HU" sz="3200" b="1" dirty="0" smtClean="0"/>
            </a:br>
            <a:r>
              <a:rPr lang="hu-HU" sz="3200" b="1" dirty="0" smtClean="0"/>
              <a:t>a felső tagozaton pedig heti 4 órában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974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7000">
        <p14:glitter pattern="hexagon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36104"/>
          </a:xfrm>
        </p:spPr>
        <p:txBody>
          <a:bodyPr>
            <a:normAutofit/>
          </a:bodyPr>
          <a:lstStyle/>
          <a:p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Iskolánkban prioritást élvez: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616624"/>
          </a:xfrm>
        </p:spPr>
        <p:txBody>
          <a:bodyPr>
            <a:normAutofit lnSpcReduction="10000"/>
          </a:bodyPr>
          <a:lstStyle/>
          <a:p>
            <a:pPr lvl="2">
              <a:lnSpc>
                <a:spcPct val="150000"/>
              </a:lnSpc>
            </a:pPr>
            <a:r>
              <a:rPr lang="hu-HU" sz="3200" b="1" dirty="0" smtClean="0"/>
              <a:t> informatika</a:t>
            </a:r>
          </a:p>
          <a:p>
            <a:pPr marL="914416" lvl="2" indent="0">
              <a:spcBef>
                <a:spcPts val="0"/>
              </a:spcBef>
              <a:buNone/>
            </a:pPr>
            <a:endParaRPr lang="hu-HU" sz="3200" b="1" dirty="0"/>
          </a:p>
          <a:p>
            <a:pPr lvl="2">
              <a:lnSpc>
                <a:spcPct val="150000"/>
              </a:lnSpc>
            </a:pPr>
            <a:r>
              <a:rPr lang="hu-HU" sz="3200" b="1" dirty="0" smtClean="0"/>
              <a:t> mindennapos testnevelés </a:t>
            </a:r>
            <a:br>
              <a:rPr lang="hu-HU" sz="3200" b="1" dirty="0" smtClean="0"/>
            </a:br>
            <a:r>
              <a:rPr lang="hu-HU" sz="3200" b="1" dirty="0" smtClean="0"/>
              <a:t>(úszás a 2. </a:t>
            </a:r>
            <a:r>
              <a:rPr lang="hu-HU" sz="3200" b="1" dirty="0" err="1" smtClean="0"/>
              <a:t>évolyamon</a:t>
            </a:r>
            <a:r>
              <a:rPr lang="hu-HU" sz="3200" b="1" dirty="0" smtClean="0"/>
              <a:t> 26 óra, </a:t>
            </a:r>
            <a:br>
              <a:rPr lang="hu-HU" sz="3200" b="1" dirty="0" smtClean="0"/>
            </a:br>
            <a:r>
              <a:rPr lang="hu-HU" sz="3200" b="1" dirty="0" smtClean="0"/>
              <a:t>a 3. évfolyamon 12 óra, </a:t>
            </a:r>
            <a:br>
              <a:rPr lang="hu-HU" sz="3200" b="1" dirty="0" smtClean="0"/>
            </a:br>
            <a:r>
              <a:rPr lang="hu-HU" sz="3200" b="1" dirty="0" smtClean="0"/>
              <a:t>az 5. évfolyamon 14 óra)</a:t>
            </a:r>
          </a:p>
          <a:p>
            <a:pPr marL="914416" lvl="2" indent="0">
              <a:spcBef>
                <a:spcPts val="0"/>
              </a:spcBef>
              <a:buNone/>
            </a:pPr>
            <a:endParaRPr lang="hu-HU" sz="3200" b="1" dirty="0" smtClean="0"/>
          </a:p>
          <a:p>
            <a:pPr lvl="2">
              <a:lnSpc>
                <a:spcPct val="150000"/>
              </a:lnSpc>
            </a:pPr>
            <a:r>
              <a:rPr lang="hu-HU" sz="3200" b="1" dirty="0" smtClean="0"/>
              <a:t> tehetséggondozás-fejlesztés</a:t>
            </a:r>
          </a:p>
          <a:p>
            <a:pPr lvl="2"/>
            <a:endParaRPr lang="hu-HU" sz="32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19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6000">
        <p14:glitter pattern="hexagon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48680"/>
            <a:ext cx="7740352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Kompetenciamérés 2012-2021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476959"/>
              </p:ext>
            </p:extLst>
          </p:nvPr>
        </p:nvGraphicFramePr>
        <p:xfrm>
          <a:off x="179512" y="1700808"/>
          <a:ext cx="8784977" cy="3456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6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6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1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496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Mérési terület</a:t>
                      </a:r>
                      <a:endParaRPr lang="hu-H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Évfolyam</a:t>
                      </a:r>
                      <a:endParaRPr lang="hu-H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Iskolánk tanulóinak teljesítménye ennyivel jobb</a:t>
                      </a:r>
                      <a:r>
                        <a:rPr lang="hu-HU" sz="2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az országos átlagnál</a:t>
                      </a:r>
                      <a:endParaRPr lang="hu-H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69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Matematika</a:t>
                      </a:r>
                      <a:endParaRPr lang="hu-H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6.</a:t>
                      </a:r>
                      <a:endParaRPr lang="hu-H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 smtClean="0">
                          <a:effectLst/>
                        </a:rPr>
                        <a:t>+76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694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2400">
                          <a:effectLst/>
                        </a:rPr>
                        <a:t>8.</a:t>
                      </a:r>
                      <a:endParaRPr lang="hu-H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 smtClean="0">
                          <a:effectLst/>
                        </a:rPr>
                        <a:t>+82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9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Szövegértés</a:t>
                      </a:r>
                      <a:endParaRPr lang="hu-H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2400">
                          <a:effectLst/>
                        </a:rPr>
                        <a:t>6.</a:t>
                      </a:r>
                      <a:endParaRPr lang="hu-H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 smtClean="0">
                          <a:effectLst/>
                        </a:rPr>
                        <a:t>+87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694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2400">
                          <a:effectLst/>
                        </a:rPr>
                        <a:t>8.</a:t>
                      </a:r>
                      <a:endParaRPr lang="hu-H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 smtClean="0">
                          <a:effectLst/>
                        </a:rPr>
                        <a:t>+76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Cím 1"/>
          <p:cNvSpPr txBox="1">
            <a:spLocks/>
          </p:cNvSpPr>
          <p:nvPr/>
        </p:nvSpPr>
        <p:spPr>
          <a:xfrm>
            <a:off x="0" y="5157192"/>
            <a:ext cx="9144000" cy="1368152"/>
          </a:xfrm>
          <a:prstGeom prst="rect">
            <a:avLst/>
          </a:prstGeom>
        </p:spPr>
        <p:txBody>
          <a:bodyPr vert="horz" lIns="0" rIns="0" bIns="0" anchor="b">
            <a:normAutofit fontScale="6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dirty="0" smtClean="0"/>
              <a:t>Az idegen nyelvi mérés során tanulóink szintén az országos átlag felett, a megyeszékhelyi és budapesti iskolák eredménye körül teljesítenek.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0656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2000">
        <p14:glitter pattern="hexagon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88640"/>
            <a:ext cx="8604448" cy="1080120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Kompetenciamérés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Jobbra nyíl 4"/>
          <p:cNvSpPr/>
          <p:nvPr/>
        </p:nvSpPr>
        <p:spPr>
          <a:xfrm rot="9377556">
            <a:off x="2730007" y="1462535"/>
            <a:ext cx="1008112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Ellipszis 5"/>
          <p:cNvSpPr/>
          <p:nvPr/>
        </p:nvSpPr>
        <p:spPr>
          <a:xfrm rot="18815128">
            <a:off x="1367688" y="5379457"/>
            <a:ext cx="1152128" cy="792088"/>
          </a:xfrm>
          <a:prstGeom prst="ellipse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/>
          </p:nvPr>
        </p:nvGraphicFramePr>
        <p:xfrm>
          <a:off x="36004" y="1052736"/>
          <a:ext cx="8532440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14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0000">
        <p14:glitter pattern="hexagon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88640"/>
            <a:ext cx="8604448" cy="1080120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Kompetenciamérés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Jobbra nyíl 3"/>
          <p:cNvSpPr/>
          <p:nvPr/>
        </p:nvSpPr>
        <p:spPr>
          <a:xfrm rot="9542443">
            <a:off x="2939245" y="1420552"/>
            <a:ext cx="1008112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Ellipszis 4"/>
          <p:cNvSpPr/>
          <p:nvPr/>
        </p:nvSpPr>
        <p:spPr>
          <a:xfrm rot="18815128">
            <a:off x="1655633" y="5595481"/>
            <a:ext cx="1152128" cy="792088"/>
          </a:xfrm>
          <a:prstGeom prst="ellipse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/>
          </p:nvPr>
        </p:nvGraphicFramePr>
        <p:xfrm>
          <a:off x="557808" y="991638"/>
          <a:ext cx="7488832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799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0000">
        <p14:glitter pattern="hexagon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Továbbtanulás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837812"/>
              </p:ext>
            </p:extLst>
          </p:nvPr>
        </p:nvGraphicFramePr>
        <p:xfrm>
          <a:off x="457200" y="1268759"/>
          <a:ext cx="8363272" cy="53807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15346">
                  <a:extLst>
                    <a:ext uri="{9D8B030D-6E8A-4147-A177-3AD203B41FA5}">
                      <a16:colId xmlns:a16="http://schemas.microsoft.com/office/drawing/2014/main" val="933481506"/>
                    </a:ext>
                  </a:extLst>
                </a:gridCol>
                <a:gridCol w="2347926">
                  <a:extLst>
                    <a:ext uri="{9D8B030D-6E8A-4147-A177-3AD203B41FA5}">
                      <a16:colId xmlns:a16="http://schemas.microsoft.com/office/drawing/2014/main" val="3883398263"/>
                    </a:ext>
                  </a:extLst>
                </a:gridCol>
              </a:tblGrid>
              <a:tr h="86409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 dirty="0" smtClean="0">
                          <a:effectLst/>
                        </a:rPr>
                        <a:t>2014-2022</a:t>
                      </a:r>
                      <a:endParaRPr lang="hu-H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12238"/>
                  </a:ext>
                </a:extLst>
              </a:tr>
              <a:tr h="158417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>
                          <a:effectLst/>
                        </a:rPr>
                        <a:t>érettségit adó középiskolában továbbtanulók aránya</a:t>
                      </a:r>
                      <a:endParaRPr lang="hu-HU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 dirty="0" smtClean="0">
                          <a:effectLst/>
                        </a:rPr>
                        <a:t>86 %</a:t>
                      </a:r>
                      <a:endParaRPr lang="hu-H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0893803"/>
                  </a:ext>
                </a:extLst>
              </a:tr>
              <a:tr h="2131437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 dirty="0">
                          <a:effectLst/>
                        </a:rPr>
                        <a:t>tehetséggondozó </a:t>
                      </a:r>
                      <a:r>
                        <a:rPr lang="hu-HU" sz="3200" u="none" strike="noStrike" dirty="0" err="1">
                          <a:effectLst/>
                        </a:rPr>
                        <a:t>gimnázumba</a:t>
                      </a:r>
                      <a:r>
                        <a:rPr lang="hu-HU" sz="3200" u="none" strike="noStrike" dirty="0">
                          <a:effectLst/>
                        </a:rPr>
                        <a:t> </a:t>
                      </a:r>
                      <a:r>
                        <a:rPr lang="hu-HU" sz="3200" u="none" strike="noStrike" dirty="0" smtClean="0">
                          <a:effectLst/>
                        </a:rPr>
                        <a:t>(Lovassy</a:t>
                      </a:r>
                      <a:r>
                        <a:rPr lang="hu-HU" sz="3200" u="none" strike="noStrike" baseline="0" dirty="0" smtClean="0">
                          <a:effectLst/>
                        </a:rPr>
                        <a:t> és</a:t>
                      </a:r>
                      <a:r>
                        <a:rPr lang="hu-HU" sz="3200" u="none" strike="noStrike" dirty="0" smtClean="0">
                          <a:effectLst/>
                        </a:rPr>
                        <a:t> Vetési Veszprém, Magyar-Angol</a:t>
                      </a:r>
                      <a:r>
                        <a:rPr lang="hu-HU" sz="3200" u="none" strike="noStrike" baseline="0" dirty="0" smtClean="0">
                          <a:effectLst/>
                        </a:rPr>
                        <a:t> Tannyelvű Balatonalmádi) </a:t>
                      </a:r>
                      <a:r>
                        <a:rPr lang="hu-HU" sz="3200" u="none" strike="noStrike" dirty="0" smtClean="0">
                          <a:effectLst/>
                        </a:rPr>
                        <a:t>felvételt </a:t>
                      </a:r>
                      <a:r>
                        <a:rPr lang="hu-HU" sz="3200" u="none" strike="noStrike" dirty="0">
                          <a:effectLst/>
                        </a:rPr>
                        <a:t>nyert diákok aránya</a:t>
                      </a:r>
                      <a:endParaRPr lang="hu-H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 dirty="0" smtClean="0">
                          <a:effectLst/>
                        </a:rPr>
                        <a:t>26 %</a:t>
                      </a:r>
                      <a:endParaRPr lang="hu-H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33406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579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2000">
        <p14:glitter pattern="hexagon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272808" cy="1052736"/>
          </a:xfrm>
        </p:spPr>
        <p:txBody>
          <a:bodyPr>
            <a:normAutofit fontScale="90000"/>
          </a:bodyPr>
          <a:lstStyle/>
          <a:p>
            <a:r>
              <a:rPr lang="hu-HU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É</a:t>
            </a:r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rmes helyezések rangos megyei versenyeken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896544"/>
          </a:xfrm>
        </p:spPr>
        <p:txBody>
          <a:bodyPr>
            <a:normAutofit lnSpcReduction="10000"/>
          </a:bodyPr>
          <a:lstStyle/>
          <a:p>
            <a:pPr lvl="2">
              <a:lnSpc>
                <a:spcPct val="150000"/>
              </a:lnSpc>
            </a:pPr>
            <a:r>
              <a:rPr lang="hu-HU" sz="3200" b="1" dirty="0"/>
              <a:t> </a:t>
            </a:r>
            <a:r>
              <a:rPr lang="hu-HU" sz="3200" b="1" dirty="0" smtClean="0"/>
              <a:t>Varga Tamás Matematika Verseny</a:t>
            </a:r>
          </a:p>
          <a:p>
            <a:pPr lvl="2">
              <a:lnSpc>
                <a:spcPct val="150000"/>
              </a:lnSpc>
            </a:pPr>
            <a:r>
              <a:rPr lang="hu-HU" sz="3200" b="1" dirty="0" smtClean="0"/>
              <a:t> Zrínyi </a:t>
            </a:r>
            <a:r>
              <a:rPr lang="hu-HU" sz="3200" b="1" dirty="0"/>
              <a:t>Ilona </a:t>
            </a:r>
            <a:r>
              <a:rPr lang="hu-HU" sz="3200" b="1" dirty="0" smtClean="0"/>
              <a:t>Matematika Verseny</a:t>
            </a:r>
            <a:endParaRPr lang="hu-HU" sz="3200" b="1" dirty="0"/>
          </a:p>
          <a:p>
            <a:pPr lvl="2">
              <a:lnSpc>
                <a:spcPct val="150000"/>
              </a:lnSpc>
            </a:pPr>
            <a:r>
              <a:rPr lang="hu-HU" sz="3200" b="1" dirty="0" smtClean="0"/>
              <a:t> Kenguru Matematika Verseny</a:t>
            </a:r>
          </a:p>
          <a:p>
            <a:pPr lvl="2">
              <a:lnSpc>
                <a:spcPct val="150000"/>
              </a:lnSpc>
            </a:pPr>
            <a:r>
              <a:rPr lang="hu-HU" sz="3200" b="1" dirty="0"/>
              <a:t> Simonyi Helyesírási </a:t>
            </a:r>
            <a:r>
              <a:rPr lang="hu-HU" sz="3200" b="1" dirty="0" smtClean="0"/>
              <a:t>Verseny</a:t>
            </a:r>
          </a:p>
          <a:p>
            <a:pPr lvl="2">
              <a:lnSpc>
                <a:spcPct val="150000"/>
              </a:lnSpc>
            </a:pPr>
            <a:r>
              <a:rPr lang="hu-HU" sz="3200" b="1" dirty="0"/>
              <a:t> </a:t>
            </a:r>
            <a:r>
              <a:rPr lang="hu-HU" sz="3200" b="1" dirty="0" smtClean="0"/>
              <a:t>Országos Történelmi Verseny</a:t>
            </a:r>
          </a:p>
          <a:p>
            <a:pPr lvl="2">
              <a:lnSpc>
                <a:spcPct val="150000"/>
              </a:lnSpc>
            </a:pPr>
            <a:r>
              <a:rPr lang="hu-HU" sz="3200" b="1" dirty="0" smtClean="0"/>
              <a:t> Bolyai Anyanyelvi Csapatverseny</a:t>
            </a:r>
            <a:endParaRPr lang="hu-HU" sz="3200" b="1" dirty="0"/>
          </a:p>
          <a:p>
            <a:pPr lvl="2"/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296045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5904656" cy="1728192"/>
          </a:xfrm>
        </p:spPr>
        <p:txBody>
          <a:bodyPr>
            <a:normAutofit fontScale="90000"/>
          </a:bodyPr>
          <a:lstStyle/>
          <a:p>
            <a:r>
              <a:rPr lang="hu-HU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É</a:t>
            </a:r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rmes helyezések rangos megyei versenyeken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828600" y="2047285"/>
            <a:ext cx="6696744" cy="4824536"/>
          </a:xfrm>
        </p:spPr>
        <p:txBody>
          <a:bodyPr>
            <a:normAutofit/>
          </a:bodyPr>
          <a:lstStyle/>
          <a:p>
            <a:pPr lvl="2">
              <a:lnSpc>
                <a:spcPct val="150000"/>
              </a:lnSpc>
            </a:pPr>
            <a:r>
              <a:rPr lang="hu-HU" sz="3200" b="1" dirty="0" smtClean="0"/>
              <a:t> Dunántúli </a:t>
            </a:r>
            <a:r>
              <a:rPr lang="hu-HU" sz="3200" b="1" dirty="0"/>
              <a:t>Regionális </a:t>
            </a:r>
            <a:r>
              <a:rPr lang="hu-HU" sz="3200" b="1" dirty="0" smtClean="0"/>
              <a:t>Történelmi Csapatverseny</a:t>
            </a:r>
          </a:p>
          <a:p>
            <a:pPr lvl="2">
              <a:lnSpc>
                <a:spcPct val="150000"/>
              </a:lnSpc>
            </a:pPr>
            <a:r>
              <a:rPr lang="hu-HU" sz="3200" b="1" dirty="0"/>
              <a:t> Országos Angol </a:t>
            </a:r>
            <a:r>
              <a:rPr lang="hu-HU" sz="3200" b="1" dirty="0" smtClean="0"/>
              <a:t>Verseny</a:t>
            </a:r>
            <a:endParaRPr lang="hu-HU" sz="3200" b="1" dirty="0"/>
          </a:p>
          <a:p>
            <a:pPr lvl="2">
              <a:lnSpc>
                <a:spcPct val="150000"/>
              </a:lnSpc>
            </a:pPr>
            <a:r>
              <a:rPr lang="hu-HU" sz="3200" b="1" dirty="0"/>
              <a:t> </a:t>
            </a:r>
            <a:r>
              <a:rPr lang="hu-HU" sz="3200" b="1" dirty="0" smtClean="0"/>
              <a:t>Lovassy és Magyar-Angol Gimnázium</a:t>
            </a:r>
            <a:r>
              <a:rPr lang="hu-HU" sz="3200" b="1" dirty="0"/>
              <a:t> </a:t>
            </a:r>
            <a:r>
              <a:rPr lang="hu-HU" sz="3200" b="1" dirty="0" smtClean="0"/>
              <a:t>angol csapatversenyei</a:t>
            </a:r>
            <a:endParaRPr lang="hu-HU" sz="3200" b="1" dirty="0"/>
          </a:p>
          <a:p>
            <a:pPr lvl="2"/>
            <a:endParaRPr lang="hu-HU" sz="3200" b="1" dirty="0"/>
          </a:p>
          <a:p>
            <a:pPr lvl="2"/>
            <a:endParaRPr lang="hu-HU" sz="32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856" y="406459"/>
            <a:ext cx="3070226" cy="204681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6" r="7645"/>
          <a:stretch/>
        </p:blipFill>
        <p:spPr>
          <a:xfrm>
            <a:off x="6068188" y="2450892"/>
            <a:ext cx="3075812" cy="211406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931" y="4564961"/>
            <a:ext cx="3075812" cy="230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87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6000">
        <p14:glitter pattern="hexagon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88640"/>
            <a:ext cx="8229600" cy="561662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hu-HU" sz="3200" b="1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Sport: körzeti és megyei </a:t>
            </a:r>
            <a:br>
              <a:rPr lang="hu-HU" sz="3200" b="1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hu-HU" sz="3200" b="1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érmes helyezések</a:t>
            </a:r>
          </a:p>
          <a:p>
            <a:r>
              <a:rPr lang="hu-HU" sz="3200" b="1" dirty="0"/>
              <a:t>ú</a:t>
            </a:r>
            <a:r>
              <a:rPr lang="hu-HU" sz="3200" b="1" dirty="0" smtClean="0"/>
              <a:t>szás</a:t>
            </a:r>
          </a:p>
          <a:p>
            <a:r>
              <a:rPr lang="hu-HU" sz="3200" b="1" dirty="0"/>
              <a:t>k</a:t>
            </a:r>
            <a:r>
              <a:rPr lang="hu-HU" sz="3200" b="1" dirty="0" smtClean="0"/>
              <a:t>osárlabda</a:t>
            </a:r>
          </a:p>
          <a:p>
            <a:r>
              <a:rPr lang="hu-HU" sz="3200" b="1" dirty="0"/>
              <a:t>l</a:t>
            </a:r>
            <a:r>
              <a:rPr lang="hu-HU" sz="3200" b="1" dirty="0" smtClean="0"/>
              <a:t>abdarúgás, </a:t>
            </a:r>
            <a:r>
              <a:rPr lang="hu-HU" sz="3200" b="1" dirty="0" err="1" smtClean="0"/>
              <a:t>futsal</a:t>
            </a:r>
            <a:endParaRPr lang="hu-HU" sz="3200" b="1" dirty="0" smtClean="0"/>
          </a:p>
          <a:p>
            <a:r>
              <a:rPr lang="hu-HU" sz="3200" b="1" dirty="0"/>
              <a:t>a</a:t>
            </a:r>
            <a:r>
              <a:rPr lang="hu-HU" sz="3200" b="1" dirty="0" smtClean="0"/>
              <a:t>tlétika, mezei futás</a:t>
            </a:r>
            <a:endParaRPr lang="hu-HU" sz="3200" dirty="0" smtClean="0"/>
          </a:p>
          <a:p>
            <a:pPr lvl="0"/>
            <a:endParaRPr lang="hu-HU" sz="3200" dirty="0"/>
          </a:p>
          <a:p>
            <a:pPr lvl="0"/>
            <a:endParaRPr lang="hu-HU" sz="3200" dirty="0"/>
          </a:p>
          <a:p>
            <a:pPr lvl="0"/>
            <a:endParaRPr lang="hu-HU" sz="3200" dirty="0"/>
          </a:p>
          <a:p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717032"/>
            <a:ext cx="5340086" cy="3003798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33597"/>
            <a:ext cx="3034239" cy="277066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8839">
            <a:off x="5392698" y="1469057"/>
            <a:ext cx="3333286" cy="222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7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6000">
        <p14:glitter pattern="hexagon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4215" y="476672"/>
            <a:ext cx="8229600" cy="792088"/>
          </a:xfrm>
        </p:spPr>
        <p:txBody>
          <a:bodyPr>
            <a:normAutofit/>
          </a:bodyPr>
          <a:lstStyle/>
          <a:p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Innováció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hu-HU" sz="3200" dirty="0" smtClean="0"/>
          </a:p>
          <a:p>
            <a:pPr marL="0" lvl="0" indent="0">
              <a:buNone/>
            </a:pPr>
            <a:endParaRPr lang="hu-HU" sz="3200" dirty="0" smtClean="0"/>
          </a:p>
          <a:p>
            <a:pPr lvl="0"/>
            <a:endParaRPr lang="hu-HU" sz="3200" dirty="0" smtClean="0"/>
          </a:p>
          <a:p>
            <a:pPr lvl="0"/>
            <a:endParaRPr lang="hu-HU" sz="3200" dirty="0" smtClean="0"/>
          </a:p>
          <a:p>
            <a:pPr lvl="0"/>
            <a:endParaRPr lang="hu-HU" sz="3200" dirty="0"/>
          </a:p>
          <a:p>
            <a:pPr lvl="0"/>
            <a:endParaRPr lang="hu-HU" sz="3200" dirty="0"/>
          </a:p>
          <a:p>
            <a:pPr lvl="0"/>
            <a:endParaRPr lang="hu-HU" sz="3200" dirty="0"/>
          </a:p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4" t="571" r="1044" b="378"/>
          <a:stretch/>
        </p:blipFill>
        <p:spPr bwMode="auto">
          <a:xfrm>
            <a:off x="1188000" y="1700808"/>
            <a:ext cx="6862030" cy="47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12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4215" y="476672"/>
            <a:ext cx="8229600" cy="792088"/>
          </a:xfrm>
        </p:spPr>
        <p:txBody>
          <a:bodyPr>
            <a:normAutofit/>
          </a:bodyPr>
          <a:lstStyle/>
          <a:p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Innováció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hu-HU" sz="3200" dirty="0" smtClean="0"/>
          </a:p>
          <a:p>
            <a:pPr marL="0" lvl="0" indent="0">
              <a:buNone/>
            </a:pPr>
            <a:endParaRPr lang="hu-HU" sz="3200" dirty="0" smtClean="0"/>
          </a:p>
          <a:p>
            <a:pPr lvl="0"/>
            <a:endParaRPr lang="hu-HU" sz="3200" dirty="0" smtClean="0"/>
          </a:p>
          <a:p>
            <a:pPr lvl="0"/>
            <a:endParaRPr lang="hu-HU" sz="3200" dirty="0" smtClean="0"/>
          </a:p>
          <a:p>
            <a:pPr lvl="0"/>
            <a:endParaRPr lang="hu-HU" sz="3200" dirty="0"/>
          </a:p>
          <a:p>
            <a:pPr lvl="0"/>
            <a:endParaRPr lang="hu-HU" sz="3200" dirty="0"/>
          </a:p>
          <a:p>
            <a:pPr lvl="0"/>
            <a:endParaRPr lang="hu-HU" sz="3200" dirty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700808"/>
            <a:ext cx="8615070" cy="432048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4291572"/>
            <a:ext cx="5112568" cy="163121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chemeClr val="bg1"/>
                </a:solidFill>
              </a:rPr>
              <a:t>ALTERNATÍV MOZGÁSFORMÁK</a:t>
            </a:r>
          </a:p>
          <a:p>
            <a:pPr algn="ctr"/>
            <a:r>
              <a:rPr lang="hu-HU" sz="2000" b="1" dirty="0" smtClean="0">
                <a:solidFill>
                  <a:schemeClr val="bg1"/>
                </a:solidFill>
              </a:rPr>
              <a:t> - TESTENEVELÉS ÓRÁKBA ÉPÍTVE – SZENZOMOTOROS</a:t>
            </a:r>
          </a:p>
          <a:p>
            <a:pPr algn="ctr"/>
            <a:r>
              <a:rPr lang="hu-HU" sz="2000" b="1" dirty="0" smtClean="0">
                <a:solidFill>
                  <a:schemeClr val="bg1"/>
                </a:solidFill>
              </a:rPr>
              <a:t>ÉS KOGNITÍV ELEMEK FELHASZNÁLÁSÁVAL </a:t>
            </a:r>
            <a:endParaRPr lang="hu-H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89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6000">
        <p14:glitter pattern="hexagon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84168" y="1376772"/>
            <a:ext cx="3059832" cy="792088"/>
          </a:xfrm>
        </p:spPr>
        <p:txBody>
          <a:bodyPr>
            <a:normAutofit/>
          </a:bodyPr>
          <a:lstStyle/>
          <a:p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Innováció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Tartalom helye 2"/>
          <p:cNvSpPr txBox="1">
            <a:spLocks/>
          </p:cNvSpPr>
          <p:nvPr/>
        </p:nvSpPr>
        <p:spPr>
          <a:xfrm>
            <a:off x="323528" y="476672"/>
            <a:ext cx="5976664" cy="18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hu-HU" sz="3200" b="1" dirty="0"/>
              <a:t>a</a:t>
            </a:r>
            <a:r>
              <a:rPr lang="hu-HU" sz="3200" b="1" dirty="0" smtClean="0"/>
              <a:t>lapfokú művészetoktatás</a:t>
            </a:r>
          </a:p>
          <a:p>
            <a:r>
              <a:rPr lang="hu-HU" sz="3200" b="1" dirty="0"/>
              <a:t> </a:t>
            </a:r>
            <a:r>
              <a:rPr lang="hu-HU" sz="3200" b="1" dirty="0" smtClean="0"/>
              <a:t>művészeti nevelés</a:t>
            </a:r>
            <a:br>
              <a:rPr lang="hu-HU" sz="3200" b="1" dirty="0" smtClean="0"/>
            </a:br>
            <a:r>
              <a:rPr lang="hu-HU" sz="3200" b="1" dirty="0" smtClean="0"/>
              <a:t>az alsó és a felső tagozaton</a:t>
            </a:r>
            <a:endParaRPr lang="hu-HU" sz="3200" dirty="0" smtClean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276872"/>
            <a:ext cx="7106618" cy="425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3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6000">
        <p14:glitter pattern="hexagon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83768" y="5844247"/>
            <a:ext cx="4752528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k</a:t>
            </a:r>
            <a:r>
              <a:rPr lang="hu-HU" dirty="0" smtClean="0"/>
              <a:t>örnyezeti nevelés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hu-HU" sz="3200" dirty="0" smtClean="0"/>
          </a:p>
          <a:p>
            <a:pPr marL="0" lvl="0" indent="0">
              <a:buNone/>
            </a:pPr>
            <a:endParaRPr lang="hu-HU" sz="3200" dirty="0" smtClean="0"/>
          </a:p>
          <a:p>
            <a:pPr lvl="0"/>
            <a:endParaRPr lang="hu-HU" sz="3200" dirty="0" smtClean="0"/>
          </a:p>
          <a:p>
            <a:pPr lvl="0"/>
            <a:endParaRPr lang="hu-HU" sz="3200" dirty="0" smtClean="0"/>
          </a:p>
          <a:p>
            <a:pPr lvl="0"/>
            <a:endParaRPr lang="hu-HU" sz="3200" dirty="0"/>
          </a:p>
          <a:p>
            <a:pPr lvl="0"/>
            <a:endParaRPr lang="hu-HU" sz="3200" dirty="0"/>
          </a:p>
          <a:p>
            <a:pPr lvl="0"/>
            <a:endParaRPr lang="hu-HU" sz="3200" dirty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9144000" cy="3400425"/>
          </a:xfrm>
          <a:prstGeom prst="rect">
            <a:avLst/>
          </a:prstGeom>
        </p:spPr>
      </p:pic>
      <p:sp>
        <p:nvSpPr>
          <p:cNvPr id="5" name="Cím 1"/>
          <p:cNvSpPr txBox="1">
            <a:spLocks/>
          </p:cNvSpPr>
          <p:nvPr/>
        </p:nvSpPr>
        <p:spPr>
          <a:xfrm>
            <a:off x="457200" y="680515"/>
            <a:ext cx="8079096" cy="12080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Élmények </a:t>
            </a:r>
            <a:endParaRPr lang="hu-HU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382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5616624" cy="720080"/>
          </a:xfrm>
        </p:spPr>
        <p:txBody>
          <a:bodyPr>
            <a:noAutofit/>
          </a:bodyPr>
          <a:lstStyle/>
          <a:p>
            <a:pPr lvl="1"/>
            <a:r>
              <a:rPr lang="hu-HU" sz="3600" dirty="0">
                <a:solidFill>
                  <a:schemeClr val="tx1"/>
                </a:solidFill>
                <a:latin typeface="+mn-lt"/>
              </a:rPr>
              <a:t>h</a:t>
            </a:r>
            <a:r>
              <a:rPr lang="hu-HU" sz="3600" dirty="0" smtClean="0">
                <a:solidFill>
                  <a:schemeClr val="tx1"/>
                </a:solidFill>
                <a:latin typeface="+mn-lt"/>
              </a:rPr>
              <a:t>atártalanul Erdélyben</a:t>
            </a:r>
            <a:endParaRPr lang="hu-HU" sz="36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Kép helye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" r="4149"/>
          <a:stretch>
            <a:fillRect/>
          </a:stretch>
        </p:blipFill>
        <p:spPr>
          <a:xfrm>
            <a:off x="2231740" y="1412776"/>
            <a:ext cx="6613376" cy="4809728"/>
          </a:xfrm>
        </p:spPr>
      </p:pic>
    </p:spTree>
    <p:extLst>
      <p:ext uri="{BB962C8B-B14F-4D97-AF65-F5344CB8AC3E}">
        <p14:creationId xmlns:p14="http://schemas.microsoft.com/office/powerpoint/2010/main" val="411786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19066828">
            <a:off x="-84529" y="106813"/>
            <a:ext cx="2808312" cy="1798548"/>
          </a:xfrm>
        </p:spPr>
        <p:txBody>
          <a:bodyPr>
            <a:noAutofit/>
          </a:bodyPr>
          <a:lstStyle/>
          <a:p>
            <a:pPr lvl="1"/>
            <a:r>
              <a:rPr lang="hu-HU" sz="3200" dirty="0">
                <a:solidFill>
                  <a:schemeClr val="tx1"/>
                </a:solidFill>
                <a:latin typeface="+mn-lt"/>
              </a:rPr>
              <a:t>a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utómentes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projektnap</a:t>
            </a:r>
            <a:endParaRPr lang="hu-HU" sz="3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Kép helye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1" r="8741"/>
          <a:stretch>
            <a:fillRect/>
          </a:stretch>
        </p:blipFill>
        <p:spPr>
          <a:xfrm>
            <a:off x="2555776" y="1268760"/>
            <a:ext cx="6192688" cy="4503773"/>
          </a:xfrm>
        </p:spPr>
      </p:pic>
    </p:spTree>
    <p:extLst>
      <p:ext uri="{BB962C8B-B14F-4D97-AF65-F5344CB8AC3E}">
        <p14:creationId xmlns:p14="http://schemas.microsoft.com/office/powerpoint/2010/main" val="7583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19586712">
            <a:off x="5570133" y="3958333"/>
            <a:ext cx="3044294" cy="2016224"/>
          </a:xfrm>
        </p:spPr>
        <p:txBody>
          <a:bodyPr>
            <a:noAutofit/>
          </a:bodyPr>
          <a:lstStyle/>
          <a:p>
            <a:pPr lvl="1"/>
            <a:r>
              <a:rPr lang="hu-HU" sz="3200" dirty="0">
                <a:solidFill>
                  <a:schemeClr val="tx1"/>
                </a:solidFill>
                <a:latin typeface="+mn-lt"/>
              </a:rPr>
              <a:t>e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gészségnap</a:t>
            </a:r>
            <a:endParaRPr lang="hu-HU" sz="3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9" name="Kép helye 8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" b="1490"/>
          <a:stretch>
            <a:fillRect/>
          </a:stretch>
        </p:blipFill>
        <p:spPr>
          <a:xfrm>
            <a:off x="395535" y="476672"/>
            <a:ext cx="6696745" cy="4870360"/>
          </a:xfrm>
        </p:spPr>
      </p:pic>
    </p:spTree>
    <p:extLst>
      <p:ext uri="{BB962C8B-B14F-4D97-AF65-F5344CB8AC3E}">
        <p14:creationId xmlns:p14="http://schemas.microsoft.com/office/powerpoint/2010/main" val="112887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19773541">
            <a:off x="4621516" y="3769824"/>
            <a:ext cx="4855506" cy="1772816"/>
          </a:xfrm>
        </p:spPr>
        <p:txBody>
          <a:bodyPr>
            <a:noAutofit/>
          </a:bodyPr>
          <a:lstStyle/>
          <a:p>
            <a:pPr lvl="1"/>
            <a:r>
              <a:rPr lang="hu-HU" sz="3200" dirty="0">
                <a:solidFill>
                  <a:schemeClr val="tx1"/>
                </a:solidFill>
                <a:latin typeface="+mn-lt"/>
              </a:rPr>
              <a:t>p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álya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            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orientációs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nap</a:t>
            </a:r>
            <a:endParaRPr lang="hu-HU" sz="3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Kép helye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r="4167"/>
          <a:stretch>
            <a:fillRect/>
          </a:stretch>
        </p:blipFill>
        <p:spPr>
          <a:xfrm>
            <a:off x="467544" y="332655"/>
            <a:ext cx="6732750" cy="4896545"/>
          </a:xfrm>
        </p:spPr>
      </p:pic>
    </p:spTree>
    <p:extLst>
      <p:ext uri="{BB962C8B-B14F-4D97-AF65-F5344CB8AC3E}">
        <p14:creationId xmlns:p14="http://schemas.microsoft.com/office/powerpoint/2010/main" val="301875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2024750">
            <a:off x="5301553" y="683238"/>
            <a:ext cx="3360861" cy="1152128"/>
          </a:xfrm>
        </p:spPr>
        <p:txBody>
          <a:bodyPr>
            <a:noAutofit/>
          </a:bodyPr>
          <a:lstStyle/>
          <a:p>
            <a:pPr lvl="1"/>
            <a:r>
              <a:rPr lang="hu-HU" sz="3200" dirty="0">
                <a:solidFill>
                  <a:schemeClr val="tx1"/>
                </a:solidFill>
                <a:latin typeface="+mn-lt"/>
              </a:rPr>
              <a:t>l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abor  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      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órák</a:t>
            </a:r>
            <a:endParaRPr lang="hu-HU" sz="3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Kép helye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r="4167"/>
          <a:stretch>
            <a:fillRect/>
          </a:stretch>
        </p:blipFill>
        <p:spPr>
          <a:xfrm>
            <a:off x="323527" y="1412776"/>
            <a:ext cx="6640379" cy="4829367"/>
          </a:xfrm>
        </p:spPr>
      </p:pic>
    </p:spTree>
    <p:extLst>
      <p:ext uri="{BB962C8B-B14F-4D97-AF65-F5344CB8AC3E}">
        <p14:creationId xmlns:p14="http://schemas.microsoft.com/office/powerpoint/2010/main" val="375390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0"/>
            <a:ext cx="2808312" cy="1844824"/>
          </a:xfrm>
        </p:spPr>
        <p:txBody>
          <a:bodyPr>
            <a:noAutofit/>
          </a:bodyPr>
          <a:lstStyle/>
          <a:p>
            <a:pPr lvl="1"/>
            <a:r>
              <a:rPr lang="hu-HU" sz="3200" dirty="0">
                <a:solidFill>
                  <a:schemeClr val="tx1"/>
                </a:solidFill>
                <a:latin typeface="+mn-lt"/>
              </a:rPr>
              <a:t>t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ermészet-tudományos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projekt</a:t>
            </a:r>
            <a:endParaRPr lang="hu-HU" sz="3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Kép hely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" b="367"/>
          <a:stretch>
            <a:fillRect/>
          </a:stretch>
        </p:blipFill>
        <p:spPr>
          <a:xfrm>
            <a:off x="1970711" y="1484784"/>
            <a:ext cx="6910409" cy="5025752"/>
          </a:xfrm>
        </p:spPr>
      </p:pic>
    </p:spTree>
    <p:extLst>
      <p:ext uri="{BB962C8B-B14F-4D97-AF65-F5344CB8AC3E}">
        <p14:creationId xmlns:p14="http://schemas.microsoft.com/office/powerpoint/2010/main" val="368604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63888" y="5445224"/>
            <a:ext cx="1944216" cy="864096"/>
          </a:xfrm>
        </p:spPr>
        <p:txBody>
          <a:bodyPr>
            <a:noAutofit/>
          </a:bodyPr>
          <a:lstStyle/>
          <a:p>
            <a:pPr lvl="1"/>
            <a:r>
              <a:rPr lang="hu-HU" sz="3200" dirty="0">
                <a:solidFill>
                  <a:schemeClr val="tx1"/>
                </a:solidFill>
                <a:latin typeface="+mn-lt"/>
              </a:rPr>
              <a:t>d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iáknap</a:t>
            </a:r>
            <a:endParaRPr lang="hu-HU" sz="3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1" name="Kép helye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2" r="4122"/>
          <a:stretch>
            <a:fillRect/>
          </a:stretch>
        </p:blipFill>
        <p:spPr>
          <a:xfrm>
            <a:off x="1043608" y="260647"/>
            <a:ext cx="7128794" cy="5184577"/>
          </a:xfrm>
        </p:spPr>
      </p:pic>
    </p:spTree>
    <p:extLst>
      <p:ext uri="{BB962C8B-B14F-4D97-AF65-F5344CB8AC3E}">
        <p14:creationId xmlns:p14="http://schemas.microsoft.com/office/powerpoint/2010/main" val="293673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19828324">
            <a:off x="-221587" y="1332245"/>
            <a:ext cx="7055380" cy="1400530"/>
          </a:xfrm>
        </p:spPr>
        <p:txBody>
          <a:bodyPr>
            <a:normAutofit/>
          </a:bodyPr>
          <a:lstStyle/>
          <a:p>
            <a:r>
              <a:rPr lang="hu-HU" dirty="0" smtClean="0"/>
              <a:t>kulturális           programok</a:t>
            </a:r>
            <a:endParaRPr lang="hu-HU" dirty="0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888756"/>
            <a:ext cx="6421757" cy="4283407"/>
          </a:xfrm>
        </p:spPr>
      </p:pic>
    </p:spTree>
    <p:extLst>
      <p:ext uri="{BB962C8B-B14F-4D97-AF65-F5344CB8AC3E}">
        <p14:creationId xmlns:p14="http://schemas.microsoft.com/office/powerpoint/2010/main" val="302584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19482467">
            <a:off x="-342253" y="-143136"/>
            <a:ext cx="4318842" cy="2423968"/>
          </a:xfrm>
        </p:spPr>
        <p:txBody>
          <a:bodyPr>
            <a:noAutofit/>
          </a:bodyPr>
          <a:lstStyle/>
          <a:p>
            <a:pPr lvl="1"/>
            <a:r>
              <a:rPr lang="hu-HU" sz="3200" dirty="0">
                <a:solidFill>
                  <a:schemeClr val="tx1"/>
                </a:solidFill>
                <a:latin typeface="+mn-lt"/>
              </a:rPr>
              <a:t>e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rdei</a:t>
            </a:r>
            <a:r>
              <a:rPr lang="hu-HU" sz="3200" b="1" dirty="0" smtClean="0">
                <a:solidFill>
                  <a:schemeClr val="tx1"/>
                </a:solidFill>
                <a:latin typeface="+mn-lt"/>
              </a:rPr>
              <a:t>                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iskola</a:t>
            </a:r>
            <a:endParaRPr lang="hu-HU" sz="3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" name="Kép helye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5" r="11315"/>
          <a:stretch>
            <a:fillRect/>
          </a:stretch>
        </p:blipFill>
        <p:spPr>
          <a:xfrm>
            <a:off x="1763688" y="1556792"/>
            <a:ext cx="6946413" cy="5051937"/>
          </a:xfrm>
        </p:spPr>
      </p:pic>
    </p:spTree>
    <p:extLst>
      <p:ext uri="{BB962C8B-B14F-4D97-AF65-F5344CB8AC3E}">
        <p14:creationId xmlns:p14="http://schemas.microsoft.com/office/powerpoint/2010/main" val="95435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1871786">
            <a:off x="6574258" y="654428"/>
            <a:ext cx="2808312" cy="1008112"/>
          </a:xfrm>
        </p:spPr>
        <p:txBody>
          <a:bodyPr>
            <a:noAutofit/>
          </a:bodyPr>
          <a:lstStyle/>
          <a:p>
            <a:pPr lvl="1"/>
            <a:r>
              <a:rPr lang="hu-HU" sz="3200" dirty="0">
                <a:solidFill>
                  <a:schemeClr val="tx1"/>
                </a:solidFill>
                <a:latin typeface="+mn-lt"/>
              </a:rPr>
              <a:t>t</a:t>
            </a:r>
            <a:r>
              <a:rPr lang="hu-HU" sz="3200" dirty="0" smtClean="0">
                <a:solidFill>
                  <a:schemeClr val="tx1"/>
                </a:solidFill>
                <a:latin typeface="+mn-lt"/>
              </a:rPr>
              <a:t>áborozások</a:t>
            </a:r>
            <a:endParaRPr lang="hu-HU" sz="3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Kép helye 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5" r="11315"/>
          <a:stretch>
            <a:fillRect/>
          </a:stretch>
        </p:blipFill>
        <p:spPr>
          <a:xfrm>
            <a:off x="251520" y="1412776"/>
            <a:ext cx="7155795" cy="5204214"/>
          </a:xfrm>
        </p:spPr>
      </p:pic>
    </p:spTree>
    <p:extLst>
      <p:ext uri="{BB962C8B-B14F-4D97-AF65-F5344CB8AC3E}">
        <p14:creationId xmlns:p14="http://schemas.microsoft.com/office/powerpoint/2010/main" val="351546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86" y="1124744"/>
            <a:ext cx="3240360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ím 1"/>
          <p:cNvSpPr txBox="1">
            <a:spLocks/>
          </p:cNvSpPr>
          <p:nvPr/>
        </p:nvSpPr>
        <p:spPr>
          <a:xfrm>
            <a:off x="3563887" y="1124744"/>
            <a:ext cx="5328593" cy="35283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dirty="0" smtClean="0"/>
              <a:t>Általános</a:t>
            </a:r>
          </a:p>
          <a:p>
            <a:pPr algn="ctr"/>
            <a:r>
              <a:rPr lang="hu-HU" dirty="0"/>
              <a:t>i</a:t>
            </a:r>
            <a:r>
              <a:rPr lang="hu-HU" dirty="0" smtClean="0"/>
              <a:t>skolai</a:t>
            </a:r>
          </a:p>
          <a:p>
            <a:pPr algn="r"/>
            <a:r>
              <a:rPr lang="hu-HU" dirty="0" smtClean="0"/>
              <a:t>beiratkozás</a:t>
            </a:r>
            <a:endParaRPr lang="hu-HU" dirty="0"/>
          </a:p>
        </p:txBody>
      </p:sp>
      <p:sp>
        <p:nvSpPr>
          <p:cNvPr id="4" name="Cím 1"/>
          <p:cNvSpPr txBox="1">
            <a:spLocks/>
          </p:cNvSpPr>
          <p:nvPr/>
        </p:nvSpPr>
        <p:spPr>
          <a:xfrm>
            <a:off x="21247" y="5013176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 smtClean="0"/>
              <a:t>2023. </a:t>
            </a:r>
            <a:r>
              <a:rPr lang="hu-HU" sz="4800" dirty="0"/>
              <a:t>á</a:t>
            </a:r>
            <a:r>
              <a:rPr lang="hu-HU" sz="4800" dirty="0" smtClean="0"/>
              <a:t>prilis 20-21.</a:t>
            </a:r>
          </a:p>
        </p:txBody>
      </p:sp>
    </p:spTree>
    <p:extLst>
      <p:ext uri="{BB962C8B-B14F-4D97-AF65-F5344CB8AC3E}">
        <p14:creationId xmlns:p14="http://schemas.microsoft.com/office/powerpoint/2010/main" val="184554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67" y="57970"/>
            <a:ext cx="3240360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21247" y="3140968"/>
            <a:ext cx="9144000" cy="3168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 smtClean="0"/>
              <a:t>Információk:</a:t>
            </a:r>
          </a:p>
          <a:p>
            <a:pPr algn="ctr"/>
            <a:r>
              <a:rPr lang="hu-HU" sz="4800" dirty="0" smtClean="0"/>
              <a:t>www.vorosberenyiiskola.hu</a:t>
            </a:r>
            <a:br>
              <a:rPr lang="hu-HU" sz="4800" dirty="0" smtClean="0"/>
            </a:br>
            <a:r>
              <a:rPr lang="hu-HU" sz="4800" dirty="0" smtClean="0"/>
              <a:t>és hivatalos iskolai</a:t>
            </a:r>
            <a:br>
              <a:rPr lang="hu-HU" sz="4800" dirty="0" smtClean="0"/>
            </a:br>
            <a:r>
              <a:rPr lang="hu-HU" sz="4800" dirty="0" err="1" smtClean="0"/>
              <a:t>facebook</a:t>
            </a:r>
            <a:r>
              <a:rPr lang="hu-HU" sz="4800" dirty="0" smtClean="0"/>
              <a:t> oldal</a:t>
            </a:r>
          </a:p>
        </p:txBody>
      </p:sp>
    </p:spTree>
    <p:extLst>
      <p:ext uri="{BB962C8B-B14F-4D97-AF65-F5344CB8AC3E}">
        <p14:creationId xmlns:p14="http://schemas.microsoft.com/office/powerpoint/2010/main" val="364907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4517</TotalTime>
  <Words>817</Words>
  <Application>Microsoft Office PowerPoint</Application>
  <PresentationFormat>Diavetítés a képernyőre (4:3 oldalarány)</PresentationFormat>
  <Paragraphs>152</Paragraphs>
  <Slides>46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46</vt:i4>
      </vt:variant>
    </vt:vector>
  </HeadingPairs>
  <TitlesOfParts>
    <vt:vector size="53" baseType="lpstr">
      <vt:lpstr>Arial</vt:lpstr>
      <vt:lpstr>Calibri</vt:lpstr>
      <vt:lpstr>Century Gothic</vt:lpstr>
      <vt:lpstr>Century Schoolbook</vt:lpstr>
      <vt:lpstr>Times New Roman</vt:lpstr>
      <vt:lpstr>Wingdings 3</vt:lpstr>
      <vt:lpstr>Ion</vt:lpstr>
      <vt:lpstr>PowerPoint-bemutató</vt:lpstr>
      <vt:lpstr>PowerPoint-bemutató</vt:lpstr>
      <vt:lpstr>Barátné Korán  Anikó</vt:lpstr>
      <vt:lpstr>Barátné Korán  Anikó</vt:lpstr>
      <vt:lpstr>Schenek Zsanett</vt:lpstr>
      <vt:lpstr>Schenek Zsanett</vt:lpstr>
      <vt:lpstr>PowerPoint-bemutató</vt:lpstr>
      <vt:lpstr>PowerPoint-bemutató</vt:lpstr>
      <vt:lpstr>Közösségünk</vt:lpstr>
      <vt:lpstr>Közösségünk</vt:lpstr>
      <vt:lpstr>Iskolánk épülete</vt:lpstr>
      <vt:lpstr>az alsós osztálytermek hangulata családias, gyermekközpontú</vt:lpstr>
      <vt:lpstr>IKT tantermek, projektor minden teremben    szélessávú internet az   iskola egész területén    tanulói tabletek</vt:lpstr>
      <vt:lpstr>informatika terem</vt:lpstr>
      <vt:lpstr>hangulatos könyvtár   fejlesztő szoba </vt:lpstr>
      <vt:lpstr>az elsősök saját ebédlőnkben már délben étkeznek</vt:lpstr>
      <vt:lpstr>tágas folyosók   tanulói szekrények</vt:lpstr>
      <vt:lpstr>tornaterem, tornaszoba</vt:lpstr>
      <vt:lpstr>kültéri sportpályák</vt:lpstr>
      <vt:lpstr>műfüves pálya</vt:lpstr>
      <vt:lpstr>sok zöld felület    az iskola szomszédságában játszótér</vt:lpstr>
      <vt:lpstr>Iskolánkban prioritást élvez:</vt:lpstr>
      <vt:lpstr>Iskolánkban prioritást élvez:</vt:lpstr>
      <vt:lpstr>Kompetenciamérés 2012-2021</vt:lpstr>
      <vt:lpstr>Kompetenciamérés</vt:lpstr>
      <vt:lpstr>Kompetenciamérés</vt:lpstr>
      <vt:lpstr>Továbbtanulás</vt:lpstr>
      <vt:lpstr>Érmes helyezések rangos megyei versenyeken</vt:lpstr>
      <vt:lpstr>Érmes helyezések rangos megyei versenyeken</vt:lpstr>
      <vt:lpstr>PowerPoint-bemutató</vt:lpstr>
      <vt:lpstr>Innováció</vt:lpstr>
      <vt:lpstr>Innováció</vt:lpstr>
      <vt:lpstr>Innováció</vt:lpstr>
      <vt:lpstr>környezeti nevelés</vt:lpstr>
      <vt:lpstr>határtalanul Erdélyben</vt:lpstr>
      <vt:lpstr>autómentes projektnap</vt:lpstr>
      <vt:lpstr>egészségnap</vt:lpstr>
      <vt:lpstr>pálya            orientációs nap</vt:lpstr>
      <vt:lpstr>labor        órák</vt:lpstr>
      <vt:lpstr>természet-tudományos projekt</vt:lpstr>
      <vt:lpstr>diáknap</vt:lpstr>
      <vt:lpstr>kulturális           programok</vt:lpstr>
      <vt:lpstr>erdei                iskola</vt:lpstr>
      <vt:lpstr>táborozások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Vörösberényi Általános Iskola</dc:title>
  <dc:creator>User</dc:creator>
  <cp:lastModifiedBy>Zanathy László ZL.</cp:lastModifiedBy>
  <cp:revision>382</cp:revision>
  <cp:lastPrinted>2015-01-26T11:59:02Z</cp:lastPrinted>
  <dcterms:created xsi:type="dcterms:W3CDTF">2014-01-17T07:17:22Z</dcterms:created>
  <dcterms:modified xsi:type="dcterms:W3CDTF">2023-03-20T09:06:59Z</dcterms:modified>
</cp:coreProperties>
</file>