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354" r:id="rId3"/>
    <p:sldId id="355" r:id="rId4"/>
    <p:sldId id="345" r:id="rId5"/>
    <p:sldId id="369" r:id="rId6"/>
    <p:sldId id="373" r:id="rId7"/>
    <p:sldId id="371" r:id="rId8"/>
    <p:sldId id="372" r:id="rId9"/>
    <p:sldId id="374" r:id="rId10"/>
    <p:sldId id="375" r:id="rId11"/>
    <p:sldId id="376" r:id="rId12"/>
    <p:sldId id="377" r:id="rId13"/>
    <p:sldId id="378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388" r:id="rId23"/>
    <p:sldId id="389" r:id="rId24"/>
    <p:sldId id="390" r:id="rId25"/>
    <p:sldId id="391" r:id="rId26"/>
    <p:sldId id="380" r:id="rId27"/>
    <p:sldId id="348" r:id="rId28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79" autoAdjust="0"/>
  </p:normalViewPr>
  <p:slideViewPr>
    <p:cSldViewPr>
      <p:cViewPr varScale="1">
        <p:scale>
          <a:sx n="89" d="100"/>
          <a:sy n="89" d="100"/>
        </p:scale>
        <p:origin x="534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48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280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01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293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328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48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612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493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675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890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5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31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1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73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18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710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49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 trans="65000" smoothness="7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30659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iskola@vorosberenyi.edu.hu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20" y="332656"/>
            <a:ext cx="3240360" cy="3240360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467544" y="1772816"/>
            <a:ext cx="8208912" cy="2592288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i="1" dirty="0" smtClean="0"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Első lépések</a:t>
            </a:r>
          </a:p>
          <a:p>
            <a:pPr algn="ctr"/>
            <a:r>
              <a:rPr lang="hu-HU" i="1" dirty="0" smtClean="0"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az iskolában</a:t>
            </a:r>
          </a:p>
        </p:txBody>
      </p:sp>
    </p:spTree>
    <p:extLst>
      <p:ext uri="{BB962C8B-B14F-4D97-AF65-F5344CB8AC3E}">
        <p14:creationId xmlns:p14="http://schemas.microsoft.com/office/powerpoint/2010/main" val="319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107504" y="620688"/>
            <a:ext cx="8928992" cy="6237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latin typeface="Century Schoolbook" panose="02040604050505020304" pitchFamily="18" charset="0"/>
              </a:rPr>
              <a:t>A 2023/2024-es tanévre 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két átlagos számú</a:t>
            </a:r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elsős osztály </a:t>
            </a:r>
            <a:r>
              <a:rPr lang="hu-HU" sz="4800" dirty="0" smtClean="0">
                <a:latin typeface="Century Schoolbook" panose="02040604050505020304" pitchFamily="18" charset="0"/>
              </a:rPr>
              <a:t>indítását tervezzük, 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„</a:t>
            </a:r>
            <a:r>
              <a:rPr lang="hu-HU" sz="4800" dirty="0" err="1" smtClean="0">
                <a:latin typeface="Century Schoolbook" panose="02040604050505020304" pitchFamily="18" charset="0"/>
              </a:rPr>
              <a:t>gurulós</a:t>
            </a:r>
            <a:r>
              <a:rPr lang="hu-HU" sz="4800" dirty="0" smtClean="0">
                <a:latin typeface="Century Schoolbook" panose="02040604050505020304" pitchFamily="18" charset="0"/>
              </a:rPr>
              <a:t>” rendszerben, 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négy tanítóval, 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akik közül ketten</a:t>
            </a:r>
          </a:p>
          <a:p>
            <a:pPr algn="ctr"/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Baráthné Korán Anikó</a:t>
            </a: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é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 </a:t>
            </a:r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Schenek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Zsanett</a:t>
            </a: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dirty="0" smtClean="0">
                <a:latin typeface="Century Schoolbook" panose="02040604050505020304" pitchFamily="18" charset="0"/>
              </a:rPr>
              <a:t>lesznek.</a:t>
            </a:r>
          </a:p>
        </p:txBody>
      </p:sp>
    </p:spTree>
    <p:extLst>
      <p:ext uri="{BB962C8B-B14F-4D97-AF65-F5344CB8AC3E}">
        <p14:creationId xmlns:p14="http://schemas.microsoft.com/office/powerpoint/2010/main" val="183446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599847"/>
            <a:ext cx="3888432" cy="1008112"/>
          </a:xfrm>
        </p:spPr>
        <p:txBody>
          <a:bodyPr>
            <a:noAutofit/>
          </a:bodyPr>
          <a:lstStyle/>
          <a:p>
            <a:pPr algn="ctr"/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Baráthné </a:t>
            </a:r>
            <a:b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Korán Anikó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40777"/>
            <a:ext cx="3060000" cy="3436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 txBox="1">
            <a:spLocks/>
          </p:cNvSpPr>
          <p:nvPr/>
        </p:nvSpPr>
        <p:spPr>
          <a:xfrm>
            <a:off x="5297263" y="1052736"/>
            <a:ext cx="3060000" cy="10081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i="1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Schenek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b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Zsanett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2"/>
          <a:stretch/>
        </p:blipFill>
        <p:spPr>
          <a:xfrm>
            <a:off x="755576" y="908720"/>
            <a:ext cx="3060000" cy="3497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0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0" y="188640"/>
            <a:ext cx="9144000" cy="1728192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Milyen egy elsős</a:t>
            </a:r>
          </a:p>
          <a:p>
            <a:pPr algn="ctr"/>
            <a:r>
              <a:rPr lang="hu-HU" dirty="0">
                <a:solidFill>
                  <a:srgbClr val="FFFF00"/>
                </a:solidFill>
                <a:latin typeface="Century Schoolbook" panose="02040604050505020304" pitchFamily="18" charset="0"/>
              </a:rPr>
              <a:t>k</a:t>
            </a:r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isdiák napja</a:t>
            </a:r>
          </a:p>
          <a:p>
            <a:pPr algn="ctr"/>
            <a:r>
              <a:rPr lang="hu-HU" dirty="0">
                <a:solidFill>
                  <a:srgbClr val="FFFF00"/>
                </a:solidFill>
                <a:latin typeface="Century Schoolbook" panose="02040604050505020304" pitchFamily="18" charset="0"/>
              </a:rPr>
              <a:t>a</a:t>
            </a:r>
            <a:r>
              <a:rPr lang="hu-HU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 iskolában?</a:t>
            </a:r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251520" y="4365104"/>
            <a:ext cx="8640960" cy="18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/>
              <a:t>avagy, amiről a szülők a leggyakrabban kérdeznek</a:t>
            </a:r>
          </a:p>
        </p:txBody>
      </p:sp>
    </p:spTree>
    <p:extLst>
      <p:ext uri="{BB962C8B-B14F-4D97-AF65-F5344CB8AC3E}">
        <p14:creationId xmlns:p14="http://schemas.microsoft.com/office/powerpoint/2010/main" val="13497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35607" y="1196752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latin typeface="Century Schoolbook" panose="02040604050505020304" pitchFamily="18" charset="0"/>
              </a:rPr>
              <a:t>tágas tanterem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tanulás után játszani is lehet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19260" y="33583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KÖRNYEZET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5" b="9865"/>
          <a:stretch>
            <a:fillRect/>
          </a:stretch>
        </p:blipFill>
        <p:spPr>
          <a:xfrm>
            <a:off x="2037071" y="2924944"/>
            <a:ext cx="495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800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34968" y="1166738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40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 felszerelés, ruházat bőven elfér a padban, osztályban</a:t>
            </a:r>
            <a:r>
              <a:rPr lang="hu-HU" sz="4000" dirty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0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és a saját folyosói öltözőszekrényben</a:t>
            </a:r>
            <a:endParaRPr lang="hu-HU" sz="4000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34968" y="314801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KÖRNYEZET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32" y="3106371"/>
            <a:ext cx="480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506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467545" y="1740031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¹"/>
            </a:pPr>
            <a:r>
              <a:rPr lang="hu-HU" sz="36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> felügyelet az aulában 7 órától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gyülekezés az osztályban 7.30-tól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előkészülés az órára 7.50-től</a:t>
            </a:r>
          </a:p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tanórák 8 órától</a:t>
            </a:r>
          </a:p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délelőtti szünetek az udvaron</a:t>
            </a:r>
          </a:p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 smtClean="0">
                <a:latin typeface="Century Schoolbook" panose="02040604050505020304" pitchFamily="18" charset="0"/>
              </a:rPr>
              <a:t> tízórai az osztályban</a:t>
            </a:r>
          </a:p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naponta 4-5 tanóra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95536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délelőtt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34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50763" y="1412776"/>
            <a:ext cx="8784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 smtClean="0">
                <a:latin typeface="Century Schoolbook" panose="02040604050505020304" pitchFamily="18" charset="0"/>
              </a:rPr>
              <a:t>ebéd az iskolai étteremben 11.45-től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4304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ebéd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24" y="2397081"/>
            <a:ext cx="480895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27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251520" y="1399709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szabad </a:t>
            </a: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játék </a:t>
            </a: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 társakkal az </a:t>
            </a: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udvaron, sportpályákon, játszótéren gyönyörű </a:t>
            </a:r>
            <a:r>
              <a:rPr lang="hu-HU" sz="36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zöld környezetben 13.50-ig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33153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" b="1541"/>
          <a:stretch>
            <a:fillRect/>
          </a:stretch>
        </p:blipFill>
        <p:spPr>
          <a:xfrm>
            <a:off x="333153" y="3645024"/>
            <a:ext cx="396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Kép hely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r="14864"/>
          <a:stretch>
            <a:fillRect/>
          </a:stretch>
        </p:blipFill>
        <p:spPr>
          <a:xfrm>
            <a:off x="4824700" y="3645024"/>
            <a:ext cx="3960001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257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323528" y="1740031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&amp;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házi feladatok elkészítése 14-15 óra között tanítói irányítás, segítés és minőségi ellenőrzés mellett</a:t>
            </a:r>
          </a:p>
          <a:p>
            <a:pPr marL="571500" indent="-571500">
              <a:buFont typeface="Century Schoolbook" panose="02040604050505020304" pitchFamily="18" charset="0"/>
              <a:buChar char="☼"/>
            </a:pPr>
            <a:r>
              <a:rPr lang="hu-HU" sz="3600" dirty="0">
                <a:latin typeface="Century Schoolbook" panose="02040604050505020304" pitchFamily="18" charset="0"/>
              </a:rPr>
              <a:t>uzsonna az osztályban</a:t>
            </a:r>
          </a:p>
          <a:p>
            <a:pPr marL="571500" indent="-571500">
              <a:buFont typeface="Century Schoolbook" panose="02040604050505020304" pitchFamily="18" charset="0"/>
              <a:buChar char="☺"/>
            </a:pPr>
            <a:r>
              <a:rPr lang="hu-HU" sz="3600" dirty="0">
                <a:solidFill>
                  <a:srgbClr val="FFC000"/>
                </a:solidFill>
                <a:latin typeface="Century Schoolbook" panose="02040604050505020304" pitchFamily="18" charset="0"/>
              </a:rPr>
              <a:t>játék, kreatív foglalkozás 15-16 óra között az udvaron vagy a teremben</a:t>
            </a:r>
          </a:p>
          <a:p>
            <a:pPr marL="571500" indent="-571500">
              <a:buFont typeface="Wingdings" panose="05000000000000000000" pitchFamily="2" charset="2"/>
              <a:buChar char="¹"/>
            </a:pPr>
            <a:r>
              <a:rPr lang="hu-HU" sz="3600" dirty="0">
                <a:solidFill>
                  <a:srgbClr val="00B0F0"/>
                </a:solidFill>
                <a:latin typeface="Century Schoolbook" panose="02040604050505020304" pitchFamily="18" charset="0"/>
              </a:rPr>
              <a:t>felügyelet az aulában 17 </a:t>
            </a:r>
            <a:r>
              <a:rPr lang="hu-HU" sz="36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>óráig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endParaRPr lang="hu-HU" sz="3600" dirty="0" smtClean="0">
              <a:solidFill>
                <a:srgbClr val="92D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5793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NAPIREND - 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27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431540" y="1844824"/>
            <a:ext cx="82809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A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napközi nem kötelező, de mindenkinek ajánljuk,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mert:</a:t>
            </a:r>
          </a:p>
          <a:p>
            <a:pPr marL="571500" indent="-571500">
              <a:buFont typeface="Wingdings" panose="05000000000000000000" pitchFamily="2" charset="2"/>
              <a:buChar char="ð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az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írásbeli házi feladatok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elkészülnek;</a:t>
            </a:r>
          </a:p>
          <a:p>
            <a:pPr marL="571500" indent="-571500">
              <a:buFont typeface="Wingdings" panose="05000000000000000000" pitchFamily="2" charset="2"/>
              <a:buChar char="ð"/>
            </a:pP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a </a:t>
            </a:r>
            <a:r>
              <a:rPr lang="hu-HU" sz="3600" dirty="0">
                <a:solidFill>
                  <a:srgbClr val="92D050"/>
                </a:solidFill>
                <a:latin typeface="Century Schoolbook" panose="02040604050505020304" pitchFamily="18" charset="0"/>
              </a:rPr>
              <a:t>közösségi élmények gazdagítják a gyermeki </a:t>
            </a:r>
            <a:r>
              <a:rPr lang="hu-HU" sz="36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személyiséget.</a:t>
            </a:r>
            <a:endParaRPr lang="hu-HU" sz="3600" dirty="0">
              <a:solidFill>
                <a:srgbClr val="92D05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¹"/>
            </a:pPr>
            <a:endParaRPr lang="hu-HU" sz="3600" dirty="0" smtClean="0">
              <a:solidFill>
                <a:srgbClr val="92D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NAPKÖZI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7504" y="1340768"/>
            <a:ext cx="9036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f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okozatosan az önállóságra nevelünk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tanórák kezdetben nem 45 percesek</a:t>
            </a:r>
          </a:p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sok a játék, mozgás, mese, beszélgetés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ismerkedés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iskolával, szokásokkal, tanítókkal és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társakkal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þ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365755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ELSŐ HETEK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1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08871"/>
            <a:ext cx="5485792" cy="548579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339752" y="1580903"/>
            <a:ext cx="391745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TEHETSÉGGONDOZÁS, FEJLESZTÉS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557292" y="3353279"/>
            <a:ext cx="30963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IDEGEN NYELVI KOMMUNIKÁCIÓ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95536" y="3659900"/>
            <a:ext cx="275067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INFORMATIKAI ISMERETEK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1187624" y="5432276"/>
            <a:ext cx="252028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ANYANYELVI KÉPESSÉGEK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076056" y="5432275"/>
            <a:ext cx="264256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MATEMATIKAI KÉPESSÉGEK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0" y="-22196"/>
            <a:ext cx="7718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GYERMEKEKET GONDOZUNK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272585" y="1724323"/>
            <a:ext cx="48571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MEIXNER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olvasástanítási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módszerrel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JÁTÉKHÁZ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tankönyvcsalád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alapján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687" y="1097280"/>
            <a:ext cx="4274313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9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évek óta használjuk az iskolában ezt a módszert, tanítóink pedig folyamatosan megosztják egymással a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tanfolyamo-kon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, továbbképzéseken tanult isme-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reteiket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és gyakorlati tapasztalataikat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þ"/>
            </a:pPr>
            <a:endParaRPr lang="hu-HU" sz="36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3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módszer lényege, hogy az olvasási készség kialakítása és az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olvasás-tanulás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nem különül el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beszéd-fejlesztéstől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ezáltal segíti a gyermeket a betűk és a hangok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összekapcsolá-sában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. 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olvasástanítás szintetikus,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mód-szer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szerint haladva a könnyen összetéveszthető betűket nagy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időkü-lönbséggel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tanítjuk, figyelve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ritmus-érzék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a térbeli tájékozódás és a nyelvi készségek fejlesztésére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is. 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1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tanítási folyamat apró lépésekben halad előre, a módszer kezdetben betűket tanít, majd két betűből álló szótagot, ezt követi a szótagok 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hosz-szának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növekedése és 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szószerke-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zetekben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való gyakoroltatás. 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2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0" y="134076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tanuló gyermek eljut az egyszerű mondatok olvasásáig, végül az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össze-tett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mondatok gyakorlásáig és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értelme-</a:t>
            </a: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zéséig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OLVASÁSTANÍTÁS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8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801" y="1124744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Fejlesztő jellegű szöveges értékelés történik a 2. évfolyam végéig. Nem szabad elfelejteni, hogy az értékelés egy adott állapotot tükröz, tartalmazza a fejlődéshez szükséges információkat, az esetleges problémák megoldási stratégiáit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ÉRTÉKELÉS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801" y="112474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mindennapi gyakorlatban a szóban elhangzott értékelések, minősítések a pozitív megerősítésre irányulnak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352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ÉRTÉKELÉS</a:t>
            </a:r>
            <a:endParaRPr lang="hu-HU" sz="48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1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6" y="1052736"/>
            <a:ext cx="7632848" cy="572463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65960" y="2186627"/>
            <a:ext cx="271525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EGÉSZSÉGES ÉLETMÓDRA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262672" y="3574536"/>
            <a:ext cx="261865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KÖRNYEZETI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71600" y="5589240"/>
            <a:ext cx="275067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SZEMÉLYISÉG-FEJLESZTÉS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4953767" y="4955835"/>
            <a:ext cx="226038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KÖZÖSSÉG-TEREMTÉS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5724128" y="2588787"/>
            <a:ext cx="2618656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chemeClr val="bg2">
                    <a:lumMod val="75000"/>
                  </a:schemeClr>
                </a:solidFill>
                <a:latin typeface="Century Schoolbook" panose="02040604050505020304" pitchFamily="18" charset="0"/>
              </a:rPr>
              <a:t>MŰVÉSZETI NEVELÉS</a:t>
            </a:r>
            <a:endParaRPr lang="hu-HU" sz="2400" dirty="0">
              <a:solidFill>
                <a:schemeClr val="bg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0" y="206123"/>
            <a:ext cx="7740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GYERMEKEKET NEVELÜNK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2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53752" y="1196752"/>
            <a:ext cx="9036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A mindennapos testnevelés keretein belül heti egy testnevelésóra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az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iskolai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kognitív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fejlesztést támogatja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2592" y="403"/>
            <a:ext cx="7785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SPECIÁLIS MOZGÁSFEJLESZTÉS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043353"/>
            <a:ext cx="6935880" cy="347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0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07504" y="1266119"/>
            <a:ext cx="9142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Működik </a:t>
            </a:r>
            <a:r>
              <a:rPr lang="hu-HU" sz="3200" dirty="0">
                <a:solidFill>
                  <a:srgbClr val="FFFF00"/>
                </a:solidFill>
                <a:latin typeface="Century Schoolbook" panose="02040604050505020304" pitchFamily="18" charset="0"/>
              </a:rPr>
              <a:t>az iskolában művészeti alapfokú oktatás festés, grafika </a:t>
            </a: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tanszakon.</a:t>
            </a:r>
            <a:b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 </a:t>
            </a:r>
            <a:r>
              <a:rPr lang="hu-HU" sz="3200" dirty="0">
                <a:solidFill>
                  <a:srgbClr val="FFFF00"/>
                </a:solidFill>
                <a:latin typeface="Century Schoolbook" panose="02040604050505020304" pitchFamily="18" charset="0"/>
              </a:rPr>
              <a:t>zeneiskolai szolfézs órák  az iskolában – helyben </a:t>
            </a: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–</a:t>
            </a:r>
            <a:b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2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zajlanak</a:t>
            </a:r>
            <a:r>
              <a:rPr lang="hu-HU" sz="3200" dirty="0">
                <a:solidFill>
                  <a:srgbClr val="FFFF00"/>
                </a:solidFill>
                <a:latin typeface="Century Schoolbook" panose="02040604050505020304" pitchFamily="18" charset="0"/>
              </a:rPr>
              <a:t>.</a:t>
            </a:r>
            <a:endParaRPr lang="hu-HU" sz="3200" dirty="0" smtClean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0" y="0"/>
            <a:ext cx="7740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ALAPFOKÚ MŰVÉSZETOKTATÁS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67634"/>
            <a:ext cx="6211488" cy="37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1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51520" y="1196752"/>
            <a:ext cx="864096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hu-HU" sz="4800" dirty="0" smtClean="0"/>
          </a:p>
        </p:txBody>
      </p:sp>
      <p:sp>
        <p:nvSpPr>
          <p:cNvPr id="2" name="Szövegdoboz 1"/>
          <p:cNvSpPr txBox="1"/>
          <p:nvPr/>
        </p:nvSpPr>
        <p:spPr>
          <a:xfrm>
            <a:off x="1176" y="1248098"/>
            <a:ext cx="91428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þ"/>
            </a:pP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Sportolásra is van alkalmuk a kisebbeknek: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iskolai keretben (kosárlabda,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játékos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foglalkozás, túraszakkör)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és helyi egye-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err="1" smtClean="0">
                <a:solidFill>
                  <a:srgbClr val="FFFF00"/>
                </a:solidFill>
                <a:latin typeface="Century Schoolbook" panose="02040604050505020304" pitchFamily="18" charset="0"/>
              </a:rPr>
              <a:t>sületekben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(labdarúgás,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röplabda</a:t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küzdősport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, 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modern </a:t>
            </a:r>
            <a:r>
              <a:rPr lang="hu-HU" sz="3600" dirty="0">
                <a:solidFill>
                  <a:srgbClr val="FFFF00"/>
                </a:solidFill>
                <a:latin typeface="Century Schoolbook" panose="02040604050505020304" pitchFamily="18" charset="0"/>
              </a:rPr>
              <a:t>tánc</a:t>
            </a:r>
            <a:r>
              <a:rPr lang="hu-HU" sz="36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).</a:t>
            </a:r>
            <a:endParaRPr lang="hu-HU" sz="36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6533" y="15385"/>
            <a:ext cx="7740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TESTI ÉS KÖRNYEZETI NEVELÉS</a:t>
            </a:r>
            <a:endParaRPr lang="hu-HU" sz="4000" dirty="0">
              <a:solidFill>
                <a:srgbClr val="FFFF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68960"/>
            <a:ext cx="5310998" cy="3540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750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10834"/>
            <a:ext cx="2016224" cy="2016224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3059832" y="-459432"/>
            <a:ext cx="5328593" cy="280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Általános</a:t>
            </a:r>
          </a:p>
          <a:p>
            <a:pPr algn="ctr"/>
            <a:r>
              <a:rPr lang="hu-HU" sz="48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i</a:t>
            </a:r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skolai</a:t>
            </a:r>
          </a:p>
          <a:p>
            <a:pPr algn="ctr"/>
            <a:r>
              <a:rPr lang="hu-HU" sz="4800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beiratkozás</a:t>
            </a:r>
            <a:endParaRPr lang="hu-HU" sz="4800" dirty="0">
              <a:solidFill>
                <a:schemeClr val="accent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0" y="3977680"/>
            <a:ext cx="9144000" cy="2880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latin typeface="Century Schoolbook" panose="02040604050505020304" pitchFamily="18" charset="0"/>
              </a:rPr>
              <a:t>2023. </a:t>
            </a:r>
            <a:r>
              <a:rPr lang="hu-HU" sz="4800" dirty="0">
                <a:latin typeface="Century Schoolbook" panose="02040604050505020304" pitchFamily="18" charset="0"/>
              </a:rPr>
              <a:t>á</a:t>
            </a:r>
            <a:r>
              <a:rPr lang="hu-HU" sz="4800" dirty="0" smtClean="0">
                <a:latin typeface="Century Schoolbook" panose="02040604050505020304" pitchFamily="18" charset="0"/>
              </a:rPr>
              <a:t>prilis 20-21.</a:t>
            </a:r>
          </a:p>
          <a:p>
            <a:pPr algn="ctr"/>
            <a: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  <a:t>e</a:t>
            </a:r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lektronikusan is lehetséges,</a:t>
            </a:r>
            <a:b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de személyes megjelenés is kell</a:t>
            </a:r>
          </a:p>
          <a:p>
            <a:pPr algn="ctr"/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beiratkozási csomag átvehető április elejétől </a:t>
            </a:r>
            <a:b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az iskola titkárságán</a:t>
            </a:r>
          </a:p>
        </p:txBody>
      </p:sp>
    </p:spTree>
    <p:extLst>
      <p:ext uri="{BB962C8B-B14F-4D97-AF65-F5344CB8AC3E}">
        <p14:creationId xmlns:p14="http://schemas.microsoft.com/office/powerpoint/2010/main" val="273823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1872208" cy="1872208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0" y="2204864"/>
            <a:ext cx="9144000" cy="4392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>
                <a:latin typeface="Century Schoolbook" panose="02040604050505020304" pitchFamily="18" charset="0"/>
              </a:rPr>
              <a:t>Információk:</a:t>
            </a:r>
          </a:p>
          <a:p>
            <a:pPr algn="ctr"/>
            <a:r>
              <a:rPr lang="hu-HU" sz="4800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www.vorosberenyiiskola.hu</a:t>
            </a:r>
            <a: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  <a:t/>
            </a:r>
            <a:b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  <a:hlinkClick r:id="rId3"/>
              </a:rPr>
              <a:t>iskola@vorosberenyi.edu.hu</a:t>
            </a:r>
            <a: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  <a:t/>
            </a:r>
            <a:br>
              <a:rPr lang="hu-HU" sz="4800" dirty="0" smtClean="0">
                <a:solidFill>
                  <a:srgbClr val="00B0F0"/>
                </a:solidFill>
                <a:latin typeface="Century Schoolbook" panose="02040604050505020304" pitchFamily="18" charset="0"/>
              </a:rPr>
            </a:br>
            <a:r>
              <a:rPr lang="hu-HU" sz="4800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88/594-230</a:t>
            </a:r>
            <a:r>
              <a:rPr lang="hu-HU" sz="4800" dirty="0" smtClean="0">
                <a:latin typeface="Century Schoolbook" panose="02040604050505020304" pitchFamily="18" charset="0"/>
              </a:rPr>
              <a:t/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smtClean="0">
                <a:latin typeface="Century Schoolbook" panose="02040604050505020304" pitchFamily="18" charset="0"/>
              </a:rPr>
              <a:t>hivatalos iskolai</a:t>
            </a:r>
            <a:br>
              <a:rPr lang="hu-HU" sz="4800" dirty="0" smtClean="0">
                <a:latin typeface="Century Schoolbook" panose="02040604050505020304" pitchFamily="18" charset="0"/>
              </a:rPr>
            </a:br>
            <a:r>
              <a:rPr lang="hu-HU" sz="4800" dirty="0" err="1" smtClean="0">
                <a:latin typeface="Century Schoolbook" panose="02040604050505020304" pitchFamily="18" charset="0"/>
              </a:rPr>
              <a:t>facebook</a:t>
            </a:r>
            <a:r>
              <a:rPr lang="hu-HU" sz="4800" dirty="0" smtClean="0">
                <a:latin typeface="Century Schoolbook" panose="02040604050505020304" pitchFamily="18" charset="0"/>
              </a:rPr>
              <a:t> oldal</a:t>
            </a:r>
          </a:p>
        </p:txBody>
      </p:sp>
    </p:spTree>
    <p:extLst>
      <p:ext uri="{BB962C8B-B14F-4D97-AF65-F5344CB8AC3E}">
        <p14:creationId xmlns:p14="http://schemas.microsoft.com/office/powerpoint/2010/main" val="36490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3573</TotalTime>
  <Words>589</Words>
  <Application>Microsoft Office PowerPoint</Application>
  <PresentationFormat>Diavetítés a képernyőre (4:3 oldalarány)</PresentationFormat>
  <Paragraphs>83</Paragraphs>
  <Slides>27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Century Schoolbook</vt:lpstr>
      <vt:lpstr>Wingdings</vt:lpstr>
      <vt:lpstr>Wingdings 3</vt:lpstr>
      <vt:lpstr>Ion</vt:lpstr>
      <vt:lpstr>PowerPoint-bemutató</vt:lpstr>
      <vt:lpstr>PowerPoint-bemutató</vt:lpstr>
      <vt:lpstr>Baráthné  Korán Anikó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Vörösberényi Általános Iskola</dc:title>
  <dc:creator>User</dc:creator>
  <cp:lastModifiedBy>Zanathy László ZL.</cp:lastModifiedBy>
  <cp:revision>464</cp:revision>
  <cp:lastPrinted>2015-01-26T11:59:02Z</cp:lastPrinted>
  <dcterms:created xsi:type="dcterms:W3CDTF">2014-01-17T07:17:22Z</dcterms:created>
  <dcterms:modified xsi:type="dcterms:W3CDTF">2023-03-20T08:48:56Z</dcterms:modified>
</cp:coreProperties>
</file>