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401" r:id="rId3"/>
    <p:sldId id="355" r:id="rId4"/>
    <p:sldId id="400" r:id="rId5"/>
    <p:sldId id="345" r:id="rId6"/>
    <p:sldId id="369" r:id="rId7"/>
    <p:sldId id="373" r:id="rId8"/>
    <p:sldId id="371" r:id="rId9"/>
    <p:sldId id="372" r:id="rId10"/>
    <p:sldId id="374" r:id="rId11"/>
    <p:sldId id="375" r:id="rId12"/>
    <p:sldId id="376" r:id="rId13"/>
    <p:sldId id="377" r:id="rId14"/>
    <p:sldId id="378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388" r:id="rId24"/>
    <p:sldId id="389" r:id="rId25"/>
    <p:sldId id="390" r:id="rId26"/>
    <p:sldId id="391" r:id="rId27"/>
    <p:sldId id="380" r:id="rId28"/>
    <p:sldId id="348" r:id="rId29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3979" autoAdjust="0"/>
  </p:normalViewPr>
  <p:slideViewPr>
    <p:cSldViewPr>
      <p:cViewPr varScale="1">
        <p:scale>
          <a:sx n="89" d="100"/>
          <a:sy n="89" d="100"/>
        </p:scale>
        <p:origin x="1205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480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280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01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293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328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487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612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493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675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890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658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31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11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730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718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710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499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 trans="65000" smoothness="7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752979-A45A-447E-BF89-F703FA561B6C}" type="datetimeFigureOut">
              <a:rPr lang="hu-HU" smtClean="0"/>
              <a:t>2024. 03. 27.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30659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iskola@vorosberenyi.edu.hu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20" y="332656"/>
            <a:ext cx="3240360" cy="3240360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ím 1"/>
          <p:cNvSpPr txBox="1">
            <a:spLocks/>
          </p:cNvSpPr>
          <p:nvPr/>
        </p:nvSpPr>
        <p:spPr>
          <a:xfrm>
            <a:off x="467544" y="1772816"/>
            <a:ext cx="8208912" cy="2592288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/>
            </a:prstTxWarp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i="1" dirty="0" smtClean="0"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Első lépések</a:t>
            </a:r>
          </a:p>
          <a:p>
            <a:pPr algn="ctr"/>
            <a:r>
              <a:rPr lang="hu-HU" i="1" dirty="0" smtClean="0"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az iskolában</a:t>
            </a:r>
          </a:p>
        </p:txBody>
      </p:sp>
    </p:spTree>
    <p:extLst>
      <p:ext uri="{BB962C8B-B14F-4D97-AF65-F5344CB8AC3E}">
        <p14:creationId xmlns:p14="http://schemas.microsoft.com/office/powerpoint/2010/main" val="3193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107504" y="1124744"/>
            <a:ext cx="8784976" cy="5400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>
                <a:latin typeface="Century Schoolbook" panose="02040604050505020304" pitchFamily="18" charset="0"/>
              </a:rPr>
              <a:t>A </a:t>
            </a:r>
            <a:r>
              <a:rPr lang="hu-HU" sz="4800" dirty="0" smtClean="0">
                <a:latin typeface="Century Schoolbook" panose="02040604050505020304" pitchFamily="18" charset="0"/>
              </a:rPr>
              <a:t>2024/2025-es tanévre is </a:t>
            </a:r>
            <a:r>
              <a:rPr lang="hu-HU" sz="4800" dirty="0">
                <a:latin typeface="Century Schoolbook" panose="02040604050505020304" pitchFamily="18" charset="0"/>
              </a:rPr>
              <a:t/>
            </a:r>
            <a:br>
              <a:rPr lang="hu-HU" sz="4800" dirty="0">
                <a:latin typeface="Century Schoolbook" panose="02040604050505020304" pitchFamily="18" charset="0"/>
              </a:rPr>
            </a:br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két 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első osztály</a:t>
            </a:r>
            <a:b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latin typeface="Century Schoolbook" panose="02040604050505020304" pitchFamily="18" charset="0"/>
              </a:rPr>
              <a:t>indítását </a:t>
            </a:r>
            <a:r>
              <a:rPr lang="hu-HU" sz="4800" dirty="0">
                <a:latin typeface="Century Schoolbook" panose="02040604050505020304" pitchFamily="18" charset="0"/>
              </a:rPr>
              <a:t>tervezzük</a:t>
            </a:r>
            <a:r>
              <a:rPr lang="hu-HU" sz="4800" dirty="0" smtClean="0">
                <a:latin typeface="Century Schoolbook" panose="02040604050505020304" pitchFamily="18" charset="0"/>
              </a:rPr>
              <a:t>,</a:t>
            </a:r>
          </a:p>
          <a:p>
            <a:pPr algn="ctr"/>
            <a:r>
              <a:rPr lang="hu-HU" sz="4800" dirty="0">
                <a:latin typeface="Century Schoolbook" panose="02040604050505020304" pitchFamily="18" charset="0"/>
              </a:rPr>
              <a:t>a</a:t>
            </a:r>
            <a:r>
              <a:rPr lang="hu-HU" sz="4800" dirty="0" smtClean="0">
                <a:latin typeface="Century Schoolbook" panose="02040604050505020304" pitchFamily="18" charset="0"/>
              </a:rPr>
              <a:t> tanító nénik </a:t>
            </a:r>
            <a:endParaRPr lang="hu-HU" sz="4800" dirty="0">
              <a:latin typeface="Century Schoolbook" panose="02040604050505020304" pitchFamily="18" charset="0"/>
            </a:endParaRPr>
          </a:p>
          <a:p>
            <a:pPr algn="ctr"/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Domonkosné Tóth Anikó</a:t>
            </a:r>
            <a:endParaRPr lang="hu-HU" sz="4800" i="1" dirty="0">
              <a:solidFill>
                <a:srgbClr val="FFFF00"/>
              </a:solidFill>
              <a:latin typeface="Century Schoolbook" panose="02040604050505020304" pitchFamily="18" charset="0"/>
            </a:endParaRPr>
          </a:p>
          <a:p>
            <a:pPr algn="ctr"/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és </a:t>
            </a:r>
            <a:r>
              <a:rPr lang="hu-HU" sz="4800" i="1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Zanathyné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4800" i="1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Gerstmár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Erika</a:t>
            </a:r>
            <a: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hu-HU" sz="4800" dirty="0">
                <a:latin typeface="Century Schoolbook" panose="02040604050505020304" pitchFamily="18" charset="0"/>
              </a:rPr>
              <a:t>lesznek.</a:t>
            </a:r>
          </a:p>
        </p:txBody>
      </p:sp>
    </p:spTree>
    <p:extLst>
      <p:ext uri="{BB962C8B-B14F-4D97-AF65-F5344CB8AC3E}">
        <p14:creationId xmlns:p14="http://schemas.microsoft.com/office/powerpoint/2010/main" val="111682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07460A2-FD44-4ECD-A09B-C5E9E75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4581128"/>
            <a:ext cx="4032448" cy="1565457"/>
          </a:xfrm>
        </p:spPr>
        <p:txBody>
          <a:bodyPr>
            <a:noAutofit/>
          </a:bodyPr>
          <a:lstStyle/>
          <a:p>
            <a:pPr algn="ctr"/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Domonkosné </a:t>
            </a:r>
            <a:b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Tóth Anikó</a:t>
            </a:r>
            <a:endParaRPr lang="hu-HU" sz="4800" i="1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xmlns="" id="{307460A2-FD44-4ECD-A09B-C5E9E7581D99}"/>
              </a:ext>
            </a:extLst>
          </p:cNvPr>
          <p:cNvSpPr txBox="1">
            <a:spLocks/>
          </p:cNvSpPr>
          <p:nvPr/>
        </p:nvSpPr>
        <p:spPr>
          <a:xfrm>
            <a:off x="4283968" y="476672"/>
            <a:ext cx="3307185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i="1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Zanathyné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b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i="1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Gerstmár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Erika</a:t>
            </a:r>
            <a:endParaRPr lang="hu-HU" sz="4800" i="1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2448272" cy="3741961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24944"/>
            <a:ext cx="291957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0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5000">
        <p14:glitter pattern="hexagon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 txBox="1">
            <a:spLocks/>
          </p:cNvSpPr>
          <p:nvPr/>
        </p:nvSpPr>
        <p:spPr>
          <a:xfrm>
            <a:off x="179512" y="2204864"/>
            <a:ext cx="8640961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200" i="1" dirty="0" smtClean="0">
                <a:solidFill>
                  <a:srgbClr val="FFC000"/>
                </a:solidFill>
              </a:rPr>
              <a:t>Szülői tájékoztató</a:t>
            </a:r>
            <a:br>
              <a:rPr lang="hu-HU" sz="4200" i="1" dirty="0" smtClean="0">
                <a:solidFill>
                  <a:srgbClr val="FFC000"/>
                </a:solidFill>
              </a:rPr>
            </a:br>
            <a:r>
              <a:rPr lang="hu-HU" sz="4200" i="1" dirty="0" smtClean="0">
                <a:solidFill>
                  <a:srgbClr val="FFC000"/>
                </a:solidFill>
              </a:rPr>
              <a:t> a beiratkozásról:</a:t>
            </a:r>
          </a:p>
          <a:p>
            <a:pPr algn="ctr"/>
            <a:r>
              <a:rPr lang="hu-HU" sz="4200" dirty="0"/>
              <a:t>á</a:t>
            </a:r>
            <a:r>
              <a:rPr lang="hu-HU" sz="4200" dirty="0" smtClean="0"/>
              <a:t>prilis 10. szerda 16.30  </a:t>
            </a:r>
          </a:p>
        </p:txBody>
      </p:sp>
    </p:spTree>
    <p:extLst>
      <p:ext uri="{BB962C8B-B14F-4D97-AF65-F5344CB8AC3E}">
        <p14:creationId xmlns:p14="http://schemas.microsoft.com/office/powerpoint/2010/main" val="347060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2000">
        <p14:glitter pattern="hexagon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0" y="188640"/>
            <a:ext cx="9144000" cy="1728192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/>
            </a:prstTxWarp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Milyen egy elsős</a:t>
            </a:r>
          </a:p>
          <a:p>
            <a:pPr algn="ctr"/>
            <a:r>
              <a:rPr lang="hu-HU" dirty="0">
                <a:solidFill>
                  <a:srgbClr val="FFFF00"/>
                </a:solidFill>
                <a:latin typeface="Century Schoolbook" panose="02040604050505020304" pitchFamily="18" charset="0"/>
              </a:rPr>
              <a:t>k</a:t>
            </a:r>
            <a:r>
              <a:rPr lang="hu-HU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isdiák napja</a:t>
            </a:r>
          </a:p>
          <a:p>
            <a:pPr algn="ctr"/>
            <a:r>
              <a:rPr lang="hu-HU" dirty="0">
                <a:solidFill>
                  <a:srgbClr val="FFFF00"/>
                </a:solidFill>
                <a:latin typeface="Century Schoolbook" panose="02040604050505020304" pitchFamily="18" charset="0"/>
              </a:rPr>
              <a:t>a</a:t>
            </a:r>
            <a:r>
              <a:rPr lang="hu-HU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 iskolában?</a:t>
            </a:r>
          </a:p>
        </p:txBody>
      </p:sp>
      <p:sp>
        <p:nvSpPr>
          <p:cNvPr id="5" name="Cím 1"/>
          <p:cNvSpPr txBox="1">
            <a:spLocks/>
          </p:cNvSpPr>
          <p:nvPr/>
        </p:nvSpPr>
        <p:spPr>
          <a:xfrm>
            <a:off x="251520" y="4365104"/>
            <a:ext cx="8640960" cy="18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/>
              <a:t>avagy, amiről a szülők a leggyakrabban kérdeznek</a:t>
            </a:r>
          </a:p>
        </p:txBody>
      </p:sp>
    </p:spTree>
    <p:extLst>
      <p:ext uri="{BB962C8B-B14F-4D97-AF65-F5344CB8AC3E}">
        <p14:creationId xmlns:p14="http://schemas.microsoft.com/office/powerpoint/2010/main" val="134974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335607" y="1196752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4000" dirty="0" smtClean="0">
                <a:latin typeface="Century Schoolbook" panose="02040604050505020304" pitchFamily="18" charset="0"/>
              </a:rPr>
              <a:t>tágas tanterem</a:t>
            </a:r>
          </a:p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40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tanulás után játszani is lehet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19260" y="33583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KÖRNYEZET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hely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5" b="9865"/>
          <a:stretch>
            <a:fillRect/>
          </a:stretch>
        </p:blipFill>
        <p:spPr>
          <a:xfrm>
            <a:off x="2037071" y="2924944"/>
            <a:ext cx="4950000" cy="36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5800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334968" y="1166738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40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a felszerelés, ruházat bőven elfér a padban, osztályban</a:t>
            </a:r>
            <a:r>
              <a:rPr lang="hu-HU" sz="4000" dirty="0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hu-HU" sz="40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és a saját folyosói öltözőszekrényben</a:t>
            </a:r>
            <a:endParaRPr lang="hu-HU" sz="4000" dirty="0"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34968" y="314801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KÖRNYEZET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432" y="3106371"/>
            <a:ext cx="4800000" cy="36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2506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467545" y="1740031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¹"/>
            </a:pPr>
            <a:r>
              <a:rPr lang="hu-HU" sz="3600" dirty="0" smtClean="0">
                <a:solidFill>
                  <a:srgbClr val="00B0F0"/>
                </a:solidFill>
                <a:latin typeface="Century Schoolbook" panose="02040604050505020304" pitchFamily="18" charset="0"/>
              </a:rPr>
              <a:t> felügyelet az aulában 7 órától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 gyülekezés az osztályban 7.30-tól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 előkészülés az órára 7.50-től</a:t>
            </a:r>
          </a:p>
          <a:p>
            <a:pPr marL="571500" indent="-571500">
              <a:buFont typeface="Wingdings" panose="05000000000000000000" pitchFamily="2" charset="2"/>
              <a:buChar char="&amp;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tanórák 8 órától</a:t>
            </a:r>
          </a:p>
          <a:p>
            <a:pPr marL="571500" indent="-571500">
              <a:buFont typeface="Century Schoolbook" panose="02040604050505020304" pitchFamily="18" charset="0"/>
              <a:buChar char="☺"/>
            </a:pPr>
            <a:r>
              <a:rPr lang="hu-HU" sz="36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 délelőtti szünetek az udvaron</a:t>
            </a:r>
          </a:p>
          <a:p>
            <a:pPr marL="571500" indent="-571500">
              <a:buFont typeface="Century Schoolbook" panose="02040604050505020304" pitchFamily="18" charset="0"/>
              <a:buChar char="☼"/>
            </a:pPr>
            <a:r>
              <a:rPr lang="hu-HU" sz="3600" dirty="0" smtClean="0">
                <a:latin typeface="Century Schoolbook" panose="02040604050505020304" pitchFamily="18" charset="0"/>
              </a:rPr>
              <a:t> tízórai az osztályban</a:t>
            </a:r>
          </a:p>
          <a:p>
            <a:pPr marL="571500" indent="-571500">
              <a:buFont typeface="Wingdings" panose="05000000000000000000" pitchFamily="2" charset="2"/>
              <a:buChar char="&amp;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naponta 5 tanóra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95536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NAPIREND - délelőtt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34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350763" y="1412776"/>
            <a:ext cx="87849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Century Schoolbook" panose="02040604050505020304" pitchFamily="18" charset="0"/>
              <a:buChar char="☼"/>
            </a:pPr>
            <a:r>
              <a:rPr lang="hu-HU" sz="3600" dirty="0" smtClean="0">
                <a:latin typeface="Century Schoolbook" panose="02040604050505020304" pitchFamily="18" charset="0"/>
              </a:rPr>
              <a:t>ebéd az iskolai étteremben </a:t>
            </a:r>
            <a:r>
              <a:rPr lang="hu-HU" sz="3600" dirty="0">
                <a:latin typeface="Century Schoolbook" panose="02040604050505020304" pitchFamily="18" charset="0"/>
              </a:rPr>
              <a:t/>
            </a:r>
            <a:br>
              <a:rPr lang="hu-HU" sz="3600" dirty="0">
                <a:latin typeface="Century Schoolbook" panose="02040604050505020304" pitchFamily="18" charset="0"/>
              </a:rPr>
            </a:br>
            <a:r>
              <a:rPr lang="hu-HU" sz="3600" dirty="0" smtClean="0">
                <a:latin typeface="Century Schoolbook" panose="02040604050505020304" pitchFamily="18" charset="0"/>
              </a:rPr>
              <a:t>már a 4. óra után, 11.45-től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hu-HU" sz="3600" dirty="0" smtClean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43040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NAPIREND - ebéd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780928"/>
            <a:ext cx="4808950" cy="36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27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251520" y="1399709"/>
            <a:ext cx="8640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Century Schoolbook" panose="02040604050505020304" pitchFamily="18" charset="0"/>
              <a:buChar char="☺"/>
            </a:pPr>
            <a:r>
              <a:rPr lang="hu-HU" sz="36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szabad </a:t>
            </a:r>
            <a:r>
              <a:rPr lang="hu-HU" sz="3600" dirty="0">
                <a:solidFill>
                  <a:srgbClr val="FFC000"/>
                </a:solidFill>
                <a:latin typeface="Century Schoolbook" panose="02040604050505020304" pitchFamily="18" charset="0"/>
              </a:rPr>
              <a:t>játék </a:t>
            </a:r>
            <a:r>
              <a:rPr lang="hu-HU" sz="36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a társakkal az </a:t>
            </a:r>
            <a:r>
              <a:rPr lang="hu-HU" sz="3600" dirty="0">
                <a:solidFill>
                  <a:srgbClr val="FFC000"/>
                </a:solidFill>
                <a:latin typeface="Century Schoolbook" panose="02040604050505020304" pitchFamily="18" charset="0"/>
              </a:rPr>
              <a:t>udvaron, sportpályákon, játszótéren gyönyörű </a:t>
            </a:r>
            <a:r>
              <a:rPr lang="hu-HU" sz="36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zöld környezetben 13.50-ig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33153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NAPIREND - napközi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hely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" b="1541"/>
          <a:stretch>
            <a:fillRect/>
          </a:stretch>
        </p:blipFill>
        <p:spPr>
          <a:xfrm>
            <a:off x="333153" y="3645024"/>
            <a:ext cx="396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Kép hely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r="14864"/>
          <a:stretch>
            <a:fillRect/>
          </a:stretch>
        </p:blipFill>
        <p:spPr>
          <a:xfrm>
            <a:off x="4824700" y="3645024"/>
            <a:ext cx="3960001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257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323528" y="1740031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&amp;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házi feladatok elkészítése 14-15 óra között tanítói irányítás, segítés és minőségi ellenőrzés mellett</a:t>
            </a:r>
          </a:p>
          <a:p>
            <a:pPr marL="571500" indent="-571500">
              <a:buFont typeface="Century Schoolbook" panose="02040604050505020304" pitchFamily="18" charset="0"/>
              <a:buChar char="☼"/>
            </a:pPr>
            <a:r>
              <a:rPr lang="hu-HU" sz="3600" dirty="0">
                <a:latin typeface="Century Schoolbook" panose="02040604050505020304" pitchFamily="18" charset="0"/>
              </a:rPr>
              <a:t>uzsonna az osztályban</a:t>
            </a:r>
          </a:p>
          <a:p>
            <a:pPr marL="571500" indent="-571500">
              <a:buFont typeface="Century Schoolbook" panose="02040604050505020304" pitchFamily="18" charset="0"/>
              <a:buChar char="☺"/>
            </a:pPr>
            <a:r>
              <a:rPr lang="hu-HU" sz="3600" dirty="0">
                <a:solidFill>
                  <a:srgbClr val="FFC000"/>
                </a:solidFill>
                <a:latin typeface="Century Schoolbook" panose="02040604050505020304" pitchFamily="18" charset="0"/>
              </a:rPr>
              <a:t>játék, kreatív foglalkozás 15-16 óra között az udvaron vagy a teremben</a:t>
            </a:r>
          </a:p>
          <a:p>
            <a:pPr marL="571500" indent="-571500">
              <a:buFont typeface="Wingdings" panose="05000000000000000000" pitchFamily="2" charset="2"/>
              <a:buChar char="¹"/>
            </a:pPr>
            <a:r>
              <a:rPr lang="hu-HU" sz="3600" dirty="0">
                <a:solidFill>
                  <a:srgbClr val="00B0F0"/>
                </a:solidFill>
                <a:latin typeface="Century Schoolbook" panose="02040604050505020304" pitchFamily="18" charset="0"/>
              </a:rPr>
              <a:t>felügyelet az aulában 17 </a:t>
            </a:r>
            <a:r>
              <a:rPr lang="hu-HU" sz="3600" dirty="0" smtClean="0">
                <a:solidFill>
                  <a:srgbClr val="00B0F0"/>
                </a:solidFill>
                <a:latin typeface="Century Schoolbook" panose="02040604050505020304" pitchFamily="18" charset="0"/>
              </a:rPr>
              <a:t>óráig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/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endParaRPr lang="hu-HU" sz="3600" dirty="0" smtClean="0">
              <a:solidFill>
                <a:srgbClr val="92D05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5793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NAPIREND - napközi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27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431540" y="1844824"/>
            <a:ext cx="82809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rgbClr val="92D050"/>
                </a:solidFill>
                <a:latin typeface="Century Schoolbook" panose="02040604050505020304" pitchFamily="18" charset="0"/>
              </a:rPr>
              <a:t>A</a:t>
            </a: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 </a:t>
            </a:r>
            <a:r>
              <a:rPr lang="hu-HU" sz="3600" dirty="0">
                <a:solidFill>
                  <a:srgbClr val="92D050"/>
                </a:solidFill>
                <a:latin typeface="Century Schoolbook" panose="02040604050505020304" pitchFamily="18" charset="0"/>
              </a:rPr>
              <a:t>napközi nem kötelező, de mindenkinek ajánljuk, </a:t>
            </a: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mert:</a:t>
            </a:r>
          </a:p>
          <a:p>
            <a:pPr marL="571500" indent="-571500">
              <a:buFont typeface="Wingdings" panose="05000000000000000000" pitchFamily="2" charset="2"/>
              <a:buChar char="ð"/>
            </a:pP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az </a:t>
            </a:r>
            <a:r>
              <a:rPr lang="hu-HU" sz="3600" dirty="0">
                <a:solidFill>
                  <a:srgbClr val="92D050"/>
                </a:solidFill>
                <a:latin typeface="Century Schoolbook" panose="02040604050505020304" pitchFamily="18" charset="0"/>
              </a:rPr>
              <a:t>írásbeli házi feladatok </a:t>
            </a: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elkészülnek;</a:t>
            </a:r>
          </a:p>
          <a:p>
            <a:pPr marL="571500" indent="-571500">
              <a:buFont typeface="Wingdings" panose="05000000000000000000" pitchFamily="2" charset="2"/>
              <a:buChar char="ð"/>
            </a:pP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a </a:t>
            </a:r>
            <a:r>
              <a:rPr lang="hu-HU" sz="3600" dirty="0">
                <a:solidFill>
                  <a:srgbClr val="92D050"/>
                </a:solidFill>
                <a:latin typeface="Century Schoolbook" panose="02040604050505020304" pitchFamily="18" charset="0"/>
              </a:rPr>
              <a:t>közösségi élmények gazdagítják a gyermeki </a:t>
            </a: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személyiséget.</a:t>
            </a:r>
            <a:endParaRPr lang="hu-HU" sz="3600" dirty="0">
              <a:solidFill>
                <a:srgbClr val="92D050"/>
              </a:solidFill>
              <a:latin typeface="Century Schoolbook" panose="020406040505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¹"/>
            </a:pPr>
            <a:endParaRPr lang="hu-HU" sz="3600" dirty="0" smtClean="0">
              <a:solidFill>
                <a:srgbClr val="92D05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251520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NAPKÖZI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07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07504" y="1340768"/>
            <a:ext cx="9036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f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okozatosan az önállóságra nevelünk</a:t>
            </a:r>
          </a:p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 tanórák kezdetben nem 45 percesek</a:t>
            </a:r>
          </a:p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sok a játék, mozgás, mese, beszélgetés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,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ismerkedés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az iskolával, szokásokkal, tanítókkal és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társakkal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þ"/>
            </a:pPr>
            <a:endParaRPr lang="hu-HU" sz="3600" dirty="0" smtClean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251520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ELSŐ HETEK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51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08871"/>
            <a:ext cx="5485792" cy="548579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339752" y="1580903"/>
            <a:ext cx="3917458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TEHETSÉGGONDOZÁS, FEJLESZTÉS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5557292" y="3353279"/>
            <a:ext cx="30963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IDEGEN NYELVI KOMMUNIKÁCIÓ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95536" y="3659900"/>
            <a:ext cx="2750678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INFORMATIKAI ISMERETEK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1187624" y="5432276"/>
            <a:ext cx="252028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ANYANYELVI KÉPESSÉGEK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076056" y="5432275"/>
            <a:ext cx="2642568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MATEMATIKAI KÉPESSÉGEK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0" y="-22196"/>
            <a:ext cx="7718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GYERMEKEKET GONDOZUNK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7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272585" y="1724323"/>
            <a:ext cx="48571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MEIXNER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/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olvasástanítási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módszerrel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 JÁTÉKHÁZ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tankönyvcsalád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alapján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687" y="1097280"/>
            <a:ext cx="4274313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9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évek óta használjuk az iskolában ezt a módszert, tanítóink pedig folyamatosan megosztják egymással a 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tanfolyamo-kon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, továbbképzéseken tanult isme-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reteiket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és gyakorlati tapasztalataikat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þ"/>
            </a:pPr>
            <a:endParaRPr lang="hu-HU" sz="3600" dirty="0" smtClean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3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 módszer lényege, hogy az olvasási készség kialakítása és az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olvasás-tanulás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nem különül el 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beszéd-fejlesztéstől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, ezáltal segíti a gyermeket a betűk és a hangok 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összekapcsolá-sában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. 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4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Az olvasástanítás szintetikus, 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mód-szer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szerint haladva a könnyen összetéveszthető betűket nagy 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időkü-lönbséggel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tanítjuk, figyelve 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ritmus-érzék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, a térbeli tájékozódás és a nyelvi készségek fejlesztésére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is. 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1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 tanítási folyamat apró lépésekben halad előre, a módszer kezdetben betűket tanít, majd két betűből álló szótagot, ezt követi a szótagok 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hosz-szának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növekedése és 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szószerke-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zetekben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való gyakoroltatás. 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22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 tanuló gyermek eljut az egyszerű mondatok olvasásáig, végül az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össze-tett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mondatok gyakorlásáig és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értelme-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zéséig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.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48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0801" y="1124744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Fejlesztő jellegű szöveges értékelés történik a 2. évfolyam végéig. Nem szabad elfelejteni, hogy az értékelés egy adott állapotot tükröz, tartalmazza a fejlődéshez szükséges információkat, az esetleges problémák megoldási stratégiáit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ÉRTÉKELÉS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20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0801" y="112474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mindennapi gyakorlatban a szóban elhangzott értékelések, minősítések a pozitív megerősítésre irányulnak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.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ÉRTÉKELÉS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91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6" y="1052736"/>
            <a:ext cx="7632848" cy="572463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65960" y="2186627"/>
            <a:ext cx="2715256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EGÉSZSÉGES ÉLETMÓDRA NEVELÉS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3262672" y="3574536"/>
            <a:ext cx="2618656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KÖRNYEZETI NEVELÉS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971600" y="5589240"/>
            <a:ext cx="2750678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SZEMÉLYISÉG-FEJLESZTÉS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4953767" y="4955835"/>
            <a:ext cx="2260388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KÖZÖSSÉG-TEREMTÉS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5724128" y="2588787"/>
            <a:ext cx="2618656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MŰVÉSZETI NEVELÉS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0" y="206123"/>
            <a:ext cx="7740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GYERMEKEKET NEVELÜNK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27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259632" y="1196752"/>
            <a:ext cx="6935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>
                <a:solidFill>
                  <a:srgbClr val="FFFF00"/>
                </a:solidFill>
                <a:latin typeface="Century Schoolbook" panose="02040604050505020304" pitchFamily="18" charset="0"/>
              </a:rPr>
              <a:t>A </a:t>
            </a:r>
            <a:r>
              <a:rPr lang="hu-HU" sz="360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testnevelésórák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keretein belül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sor kerül a kognitív fejlesztés támogatására is.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592" y="403"/>
            <a:ext cx="7785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SPECIÁLIS MOZGÁSFEJLESZTÉS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043353"/>
            <a:ext cx="6935880" cy="347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0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07504" y="1559694"/>
            <a:ext cx="9142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Működik </a:t>
            </a:r>
            <a:r>
              <a:rPr lang="hu-HU" sz="3200" dirty="0">
                <a:solidFill>
                  <a:srgbClr val="FFFF00"/>
                </a:solidFill>
                <a:latin typeface="Century Schoolbook" panose="02040604050505020304" pitchFamily="18" charset="0"/>
              </a:rPr>
              <a:t>az iskolában művészeti alapfokú oktatás festés, grafika </a:t>
            </a:r>
            <a: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tanszakon.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51520" y="0"/>
            <a:ext cx="7740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ALAPFOKÚ MŰVÉSZETOKTATÁS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867634"/>
            <a:ext cx="6211488" cy="37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1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176" y="1248098"/>
            <a:ext cx="91428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Sportolásra is van alkalmuk a kisebbeknek: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iskolai keretben (kosárlabda -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játékos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foglalkozás, túraszakkör)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és helyi egye-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sületekben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(pl. labdarúgás,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röplabda,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küzdősport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,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/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modern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tánc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).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6533" y="15385"/>
            <a:ext cx="7740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TESTI ÉS KÖRNYEZETI NEVELÉS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193" y="3212976"/>
            <a:ext cx="5094974" cy="3396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1750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10834"/>
            <a:ext cx="2016224" cy="2016224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ím 1"/>
          <p:cNvSpPr txBox="1">
            <a:spLocks/>
          </p:cNvSpPr>
          <p:nvPr/>
        </p:nvSpPr>
        <p:spPr>
          <a:xfrm>
            <a:off x="3059832" y="-459432"/>
            <a:ext cx="5328593" cy="2808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Általános</a:t>
            </a:r>
          </a:p>
          <a:p>
            <a:pPr algn="ctr"/>
            <a:r>
              <a:rPr lang="hu-HU" sz="48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i</a:t>
            </a:r>
            <a:r>
              <a:rPr lang="hu-HU" sz="4800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skolai</a:t>
            </a:r>
          </a:p>
          <a:p>
            <a:pPr algn="ctr"/>
            <a:r>
              <a:rPr lang="hu-HU" sz="4800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beiratkozás</a:t>
            </a:r>
            <a:endParaRPr lang="hu-HU" sz="4800" dirty="0">
              <a:solidFill>
                <a:schemeClr val="accent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0" y="3977680"/>
            <a:ext cx="9144000" cy="28803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>
                <a:latin typeface="Century Schoolbook" panose="02040604050505020304" pitchFamily="18" charset="0"/>
              </a:rPr>
              <a:t>2024. </a:t>
            </a:r>
            <a:r>
              <a:rPr lang="hu-HU" sz="4800" dirty="0">
                <a:latin typeface="Century Schoolbook" panose="02040604050505020304" pitchFamily="18" charset="0"/>
              </a:rPr>
              <a:t>á</a:t>
            </a:r>
            <a:r>
              <a:rPr lang="hu-HU" sz="4800" dirty="0" smtClean="0">
                <a:latin typeface="Century Schoolbook" panose="02040604050505020304" pitchFamily="18" charset="0"/>
              </a:rPr>
              <a:t>prilis 18-19.</a:t>
            </a:r>
          </a:p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- elektronikusan is lehetséges,</a:t>
            </a:r>
            <a:b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de személyes megjelenés is kell</a:t>
            </a:r>
          </a:p>
          <a:p>
            <a:pPr algn="ctr"/>
            <a: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- beiratkozási csomag átvehető március 26-tól</a:t>
            </a:r>
            <a:b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az iskola titkárságán</a:t>
            </a:r>
          </a:p>
        </p:txBody>
      </p:sp>
    </p:spTree>
    <p:extLst>
      <p:ext uri="{BB962C8B-B14F-4D97-AF65-F5344CB8AC3E}">
        <p14:creationId xmlns:p14="http://schemas.microsoft.com/office/powerpoint/2010/main" val="273823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64704"/>
            <a:ext cx="1872208" cy="1872208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0" y="2204864"/>
            <a:ext cx="9144000" cy="43924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>
                <a:latin typeface="Century Schoolbook" panose="02040604050505020304" pitchFamily="18" charset="0"/>
              </a:rPr>
              <a:t>Információk:</a:t>
            </a:r>
          </a:p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www.vorosberenyiiskola.hu</a:t>
            </a:r>
            <a:r>
              <a:rPr lang="hu-HU" sz="4800" dirty="0">
                <a:solidFill>
                  <a:srgbClr val="FFFF00"/>
                </a:solidFill>
                <a:latin typeface="Century Schoolbook" panose="02040604050505020304" pitchFamily="18" charset="0"/>
              </a:rPr>
              <a:t/>
            </a:r>
            <a:br>
              <a:rPr lang="hu-HU" sz="4800" dirty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solidFill>
                  <a:srgbClr val="00B0F0"/>
                </a:solidFill>
                <a:latin typeface="Century Schoolbook" panose="02040604050505020304" pitchFamily="18" charset="0"/>
                <a:hlinkClick r:id="rId3"/>
              </a:rPr>
              <a:t>iskola@vorosberenyi.edu.hu</a:t>
            </a:r>
            <a:r>
              <a:rPr lang="hu-HU" sz="4800" dirty="0" smtClean="0">
                <a:solidFill>
                  <a:srgbClr val="00B0F0"/>
                </a:solidFill>
                <a:latin typeface="Century Schoolbook" panose="02040604050505020304" pitchFamily="18" charset="0"/>
              </a:rPr>
              <a:t/>
            </a:r>
            <a:br>
              <a:rPr lang="hu-HU" sz="4800" dirty="0" smtClean="0">
                <a:solidFill>
                  <a:srgbClr val="00B0F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88/594-230</a:t>
            </a:r>
            <a:r>
              <a:rPr lang="hu-HU" sz="4800" dirty="0" smtClean="0">
                <a:latin typeface="Century Schoolbook" panose="02040604050505020304" pitchFamily="18" charset="0"/>
              </a:rPr>
              <a:t/>
            </a:r>
            <a:br>
              <a:rPr lang="hu-HU" sz="4800" dirty="0" smtClean="0">
                <a:latin typeface="Century Schoolbook" panose="02040604050505020304" pitchFamily="18" charset="0"/>
              </a:rPr>
            </a:br>
            <a:r>
              <a:rPr lang="hu-HU" sz="4800" dirty="0" smtClean="0">
                <a:latin typeface="Century Schoolbook" panose="02040604050505020304" pitchFamily="18" charset="0"/>
              </a:rPr>
              <a:t>hivatalos iskolai</a:t>
            </a:r>
            <a:br>
              <a:rPr lang="hu-HU" sz="4800" dirty="0" smtClean="0">
                <a:latin typeface="Century Schoolbook" panose="02040604050505020304" pitchFamily="18" charset="0"/>
              </a:rPr>
            </a:br>
            <a:r>
              <a:rPr lang="hu-HU" sz="4800" dirty="0" err="1">
                <a:latin typeface="Century Schoolbook" panose="02040604050505020304" pitchFamily="18" charset="0"/>
              </a:rPr>
              <a:t>F</a:t>
            </a:r>
            <a:r>
              <a:rPr lang="hu-HU" sz="4800" dirty="0" err="1" smtClean="0">
                <a:latin typeface="Century Schoolbook" panose="02040604050505020304" pitchFamily="18" charset="0"/>
              </a:rPr>
              <a:t>acebook</a:t>
            </a:r>
            <a:r>
              <a:rPr lang="hu-HU" sz="4800" dirty="0" smtClean="0">
                <a:latin typeface="Century Schoolbook" panose="02040604050505020304" pitchFamily="18" charset="0"/>
              </a:rPr>
              <a:t> oldal</a:t>
            </a:r>
          </a:p>
        </p:txBody>
      </p:sp>
    </p:spTree>
    <p:extLst>
      <p:ext uri="{BB962C8B-B14F-4D97-AF65-F5344CB8AC3E}">
        <p14:creationId xmlns:p14="http://schemas.microsoft.com/office/powerpoint/2010/main" val="36490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3786</TotalTime>
  <Words>485</Words>
  <Application>Microsoft Office PowerPoint</Application>
  <PresentationFormat>Diavetítés a képernyőre (4:3 oldalarány)</PresentationFormat>
  <Paragraphs>86</Paragraphs>
  <Slides>28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4" baseType="lpstr">
      <vt:lpstr>Arial</vt:lpstr>
      <vt:lpstr>Century Gothic</vt:lpstr>
      <vt:lpstr>Century Schoolbook</vt:lpstr>
      <vt:lpstr>Wingdings</vt:lpstr>
      <vt:lpstr>Wingdings 3</vt:lpstr>
      <vt:lpstr>Ion</vt:lpstr>
      <vt:lpstr>PowerPoint bemutató</vt:lpstr>
      <vt:lpstr>PowerPoint bemutató</vt:lpstr>
      <vt:lpstr>Domonkosné  Tóth Anikó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Vörösberényi Általános Iskola</dc:title>
  <dc:creator>User</dc:creator>
  <cp:lastModifiedBy>Bucsyné Judit</cp:lastModifiedBy>
  <cp:revision>473</cp:revision>
  <cp:lastPrinted>2015-01-26T11:59:02Z</cp:lastPrinted>
  <dcterms:created xsi:type="dcterms:W3CDTF">2014-01-17T07:17:22Z</dcterms:created>
  <dcterms:modified xsi:type="dcterms:W3CDTF">2024-03-27T12:29:37Z</dcterms:modified>
</cp:coreProperties>
</file>